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Pau:1’</a:t>
            </a:r>
          </a:p>
          <a:p>
            <a:pPr/>
            <a:r>
              <a:t>Using only basic tooling. No Jenkins, no VSTS, no full VS studio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Dmitry || Pau: 3’</a:t>
            </a:r>
          </a:p>
          <a:p>
            <a:pPr/>
            <a:r>
              <a:t>Use the same tag for container image that you use for git branch or commit</a:t>
            </a:r>
          </a:p>
          <a:p>
            <a:pPr/>
            <a:r>
              <a:t>Demo time: showing and running the build script.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3" name="Shape 2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steps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3" name="Shape 2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Dmitry || Pau: 2’ </a:t>
            </a:r>
          </a:p>
          <a:p>
            <a:pPr/>
            <a:r>
              <a:t>Demo time showing and running the deploy script. Local swarm with only one manager</a:t>
            </a:r>
          </a:p>
          <a:p>
            <a:p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2" name="Shape 2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Dmitry || Pau: 3’</a:t>
            </a:r>
          </a:p>
          <a:p>
            <a:pPr/>
            <a:r>
              <a:t>Demo time: showing and running the CI script.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hape 3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Dmitry || Pau: 3’</a:t>
            </a:r>
          </a:p>
          <a:p>
            <a:pPr/>
            <a:r>
              <a:t>Demo time: showing and running the CI script.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Pau: 3’</a:t>
            </a:r>
          </a:p>
          <a:p>
            <a:pPr/>
            <a:r>
              <a:t>Explain the tradeoffs and why docker for azure instead of ACS.</a:t>
            </a:r>
          </a:p>
          <a:p>
            <a:pPr/>
            <a:r>
              <a:t>Show docker for azure template and provisioning options along with the results in the azure portal.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6" name="Shape 4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we are exposing UI of our Application and couple of helpful services to monitor Swarm Cluster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3" name="Shape 4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Also we are exposing UI of our Application and couple of helpful services to monitor Swarm Cluster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Pau: 1’</a:t>
            </a:r>
          </a:p>
          <a:p>
            <a:pPr/>
            <a:r>
              <a:t>We love open source cross platform docker and net core of course! We organise meetups in Barcelona.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" name="Shape 1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Pau: 2’</a:t>
            </a:r>
          </a:p>
          <a:p>
            <a:pPr/>
            <a:r>
              <a:t>Explain the pain of .net community without containers for years.</a:t>
            </a:r>
          </a:p>
          <a:p>
            <a:pPr/>
            <a:r>
              <a:t>Short Presentation about us and Barcelona .NET Core Meetup Group</a:t>
            </a:r>
          </a:p>
          <a:p>
            <a:pPr/>
            <a:r>
              <a:t>OpenSource, Cross Plaftorm, Docker and .NET Core of course!</a:t>
            </a:r>
          </a:p>
          <a:p>
            <a:pPr/>
            <a:r>
              <a:t>All the opinions or points of view are our own :)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" name="Shape 14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Pau: 1’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Pau: 2’</a:t>
            </a:r>
          </a:p>
          <a:p>
            <a:pPr/>
            <a:r>
              <a:t>Development environment FIRST =&gt; THEN Staging Environment =&gt; AND THEN Production Environment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are your tools? Only cross platform editor and command line clients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are going to demonstrate how to build Continuous Integration and delivery on a simple example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Pau: Show code structure in VS Code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tif"/><Relationship Id="rId4" Type="http://schemas.openxmlformats.org/officeDocument/2006/relationships/image" Target="../media/image1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Azure/acs-engine" TargetMode="External"/><Relationship Id="rId4" Type="http://schemas.openxmlformats.org/officeDocument/2006/relationships/hyperlink" Target="https://docs.docker.com/docker-for-azure" TargetMode="External"/><Relationship Id="rId5" Type="http://schemas.openxmlformats.org/officeDocument/2006/relationships/hyperlink" Target="https://github.com/Azure/azure-docker-extension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Relationship Id="rId9" Type="http://schemas.openxmlformats.org/officeDocument/2006/relationships/image" Target="../media/image17.png"/><Relationship Id="rId10" Type="http://schemas.openxmlformats.org/officeDocument/2006/relationships/image" Target="../media/image1.tif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11.png"/><Relationship Id="rId15" Type="http://schemas.openxmlformats.org/officeDocument/2006/relationships/image" Target="../media/image2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.tif"/><Relationship Id="rId11" Type="http://schemas.openxmlformats.org/officeDocument/2006/relationships/image" Target="../media/image3.tif"/><Relationship Id="rId12" Type="http://schemas.openxmlformats.org/officeDocument/2006/relationships/image" Target="../media/image4.tif"/><Relationship Id="rId13" Type="http://schemas.openxmlformats.org/officeDocument/2006/relationships/image" Target="../media/image5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github.com/netcorebcn/quiz" TargetMode="Externa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hyperlink" Target="http://netcorebcn.group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://netcorebcn.group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uild your own CI/CD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Build your own CI/CD</a:t>
            </a:r>
          </a:p>
        </p:txBody>
      </p:sp>
      <p:sp>
        <p:nvSpPr>
          <p:cNvPr id="120" name="With .NET Core, Docker and Azure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pPr/>
            <a:r>
              <a:t>With .NET Core, Docker and Azure</a:t>
            </a:r>
          </a:p>
        </p:txBody>
      </p:sp>
      <p:sp>
        <p:nvSpPr>
          <p:cNvPr id="121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Example: Quiz Application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Quiz Application</a:t>
            </a:r>
          </a:p>
        </p:txBody>
      </p:sp>
      <p:sp>
        <p:nvSpPr>
          <p:cNvPr id="171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"/>
          <p:cNvGrpSpPr/>
          <p:nvPr/>
        </p:nvGrpSpPr>
        <p:grpSpPr>
          <a:xfrm>
            <a:off x="9586565" y="873141"/>
            <a:ext cx="5397519" cy="1879138"/>
            <a:chOff x="0" y="0"/>
            <a:chExt cx="5397517" cy="1879136"/>
          </a:xfrm>
        </p:grpSpPr>
        <p:sp>
          <p:nvSpPr>
            <p:cNvPr id="175" name="quiz-ui"/>
            <p:cNvSpPr/>
            <p:nvPr/>
          </p:nvSpPr>
          <p:spPr>
            <a:xfrm>
              <a:off x="1139580" y="507768"/>
              <a:ext cx="201930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quiz-ui</a:t>
              </a:r>
            </a:p>
          </p:txBody>
        </p:sp>
        <p:pic>
          <p:nvPicPr>
            <p:cNvPr id="176" name="image00.png" descr="image00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3298335" y="100574"/>
              <a:ext cx="1678006" cy="1678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Rounded Rectangle"/>
            <p:cNvSpPr/>
            <p:nvPr/>
          </p:nvSpPr>
          <p:spPr>
            <a:xfrm>
              <a:off x="0" y="0"/>
              <a:ext cx="5397518" cy="1879137"/>
            </a:xfrm>
            <a:prstGeom prst="roundRect">
              <a:avLst>
                <a:gd name="adj" fmla="val 10138"/>
              </a:avLst>
            </a:prstGeom>
            <a:noFill/>
            <a:ln w="635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grpSp>
        <p:nvGrpSpPr>
          <p:cNvPr id="185" name="Group"/>
          <p:cNvGrpSpPr/>
          <p:nvPr/>
        </p:nvGrpSpPr>
        <p:grpSpPr>
          <a:xfrm>
            <a:off x="1859443" y="3704149"/>
            <a:ext cx="6691255" cy="3355516"/>
            <a:chOff x="-127000" y="0"/>
            <a:chExt cx="6691253" cy="3355514"/>
          </a:xfrm>
        </p:grpSpPr>
        <p:grpSp>
          <p:nvGrpSpPr>
            <p:cNvPr id="181" name="Group"/>
            <p:cNvGrpSpPr/>
            <p:nvPr/>
          </p:nvGrpSpPr>
          <p:grpSpPr>
            <a:xfrm>
              <a:off x="1166736" y="0"/>
              <a:ext cx="5397518" cy="1879137"/>
              <a:chOff x="0" y="0"/>
              <a:chExt cx="5397517" cy="1879136"/>
            </a:xfrm>
          </p:grpSpPr>
          <p:sp>
            <p:nvSpPr>
              <p:cNvPr id="179" name="quiz-voting"/>
              <p:cNvSpPr/>
              <p:nvPr/>
            </p:nvSpPr>
            <p:spPr>
              <a:xfrm>
                <a:off x="1071571" y="507768"/>
                <a:ext cx="3254376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quiz-voting</a:t>
                </a:r>
              </a:p>
            </p:txBody>
          </p:sp>
          <p:sp>
            <p:nvSpPr>
              <p:cNvPr id="180" name="Rounded Rectangle"/>
              <p:cNvSpPr/>
              <p:nvPr/>
            </p:nvSpPr>
            <p:spPr>
              <a:xfrm>
                <a:off x="0" y="0"/>
                <a:ext cx="5397518" cy="1879137"/>
              </a:xfrm>
              <a:prstGeom prst="roundRect">
                <a:avLst>
                  <a:gd name="adj" fmla="val 10138"/>
                </a:avLst>
              </a:prstGeom>
              <a:noFill/>
              <a:ln w="635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</p:grpSp>
        <p:grpSp>
          <p:nvGrpSpPr>
            <p:cNvPr id="184" name="image03.png"/>
            <p:cNvGrpSpPr/>
            <p:nvPr/>
          </p:nvGrpSpPr>
          <p:grpSpPr>
            <a:xfrm>
              <a:off x="-127000" y="1118689"/>
              <a:ext cx="2160626" cy="2236826"/>
              <a:chOff x="0" y="0"/>
              <a:chExt cx="2160625" cy="2236825"/>
            </a:xfrm>
          </p:grpSpPr>
          <p:pic>
            <p:nvPicPr>
              <p:cNvPr id="183" name="image03.png" descr="image0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906626" cy="190662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82" name="image03.png" descr="image03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2160626" cy="2236826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92" name="Group"/>
          <p:cNvGrpSpPr/>
          <p:nvPr/>
        </p:nvGrpSpPr>
        <p:grpSpPr>
          <a:xfrm>
            <a:off x="16019952" y="3704149"/>
            <a:ext cx="6504606" cy="3355516"/>
            <a:chOff x="0" y="0"/>
            <a:chExt cx="6504604" cy="3355514"/>
          </a:xfrm>
        </p:grpSpPr>
        <p:grpSp>
          <p:nvGrpSpPr>
            <p:cNvPr id="188" name="Group"/>
            <p:cNvGrpSpPr/>
            <p:nvPr/>
          </p:nvGrpSpPr>
          <p:grpSpPr>
            <a:xfrm>
              <a:off x="0" y="0"/>
              <a:ext cx="5397518" cy="1879137"/>
              <a:chOff x="0" y="0"/>
              <a:chExt cx="5397517" cy="1879136"/>
            </a:xfrm>
          </p:grpSpPr>
          <p:sp>
            <p:nvSpPr>
              <p:cNvPr id="186" name="quiz-result"/>
              <p:cNvSpPr/>
              <p:nvPr/>
            </p:nvSpPr>
            <p:spPr>
              <a:xfrm>
                <a:off x="1165550" y="507768"/>
                <a:ext cx="3066416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/>
                <a:r>
                  <a:t>quiz-result</a:t>
                </a:r>
              </a:p>
            </p:txBody>
          </p:sp>
          <p:sp>
            <p:nvSpPr>
              <p:cNvPr id="187" name="Rounded Rectangle"/>
              <p:cNvSpPr/>
              <p:nvPr/>
            </p:nvSpPr>
            <p:spPr>
              <a:xfrm>
                <a:off x="0" y="0"/>
                <a:ext cx="5397518" cy="1879137"/>
              </a:xfrm>
              <a:prstGeom prst="roundRect">
                <a:avLst>
                  <a:gd name="adj" fmla="val 10138"/>
                </a:avLst>
              </a:prstGeom>
              <a:noFill/>
              <a:ln w="635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</p:grpSp>
        <p:grpSp>
          <p:nvGrpSpPr>
            <p:cNvPr id="191" name="image03.png"/>
            <p:cNvGrpSpPr/>
            <p:nvPr/>
          </p:nvGrpSpPr>
          <p:grpSpPr>
            <a:xfrm>
              <a:off x="4343979" y="1118689"/>
              <a:ext cx="2160626" cy="2236826"/>
              <a:chOff x="0" y="0"/>
              <a:chExt cx="2160625" cy="2236825"/>
            </a:xfrm>
          </p:grpSpPr>
          <p:pic>
            <p:nvPicPr>
              <p:cNvPr id="190" name="image03.png" descr="image0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906626" cy="190662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89" name="image03.png" descr="image03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2160626" cy="2236826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198" name="Group"/>
          <p:cNvGrpSpPr/>
          <p:nvPr/>
        </p:nvGrpSpPr>
        <p:grpSpPr>
          <a:xfrm>
            <a:off x="9586565" y="7770235"/>
            <a:ext cx="5397519" cy="3224951"/>
            <a:chOff x="0" y="0"/>
            <a:chExt cx="5397517" cy="3224949"/>
          </a:xfrm>
        </p:grpSpPr>
        <p:sp>
          <p:nvSpPr>
            <p:cNvPr id="193" name="EventStore"/>
            <p:cNvSpPr/>
            <p:nvPr/>
          </p:nvSpPr>
          <p:spPr>
            <a:xfrm>
              <a:off x="1112211" y="507768"/>
              <a:ext cx="317309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EventStore</a:t>
              </a:r>
            </a:p>
          </p:txBody>
        </p:sp>
        <p:sp>
          <p:nvSpPr>
            <p:cNvPr id="194" name="Rounded Rectangle"/>
            <p:cNvSpPr/>
            <p:nvPr/>
          </p:nvSpPr>
          <p:spPr>
            <a:xfrm>
              <a:off x="0" y="0"/>
              <a:ext cx="5397518" cy="1879137"/>
            </a:xfrm>
            <a:prstGeom prst="roundRect">
              <a:avLst>
                <a:gd name="adj" fmla="val 10138"/>
              </a:avLst>
            </a:prstGeom>
            <a:noFill/>
            <a:ln w="635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grpSp>
          <p:nvGrpSpPr>
            <p:cNvPr id="197" name="image01.png"/>
            <p:cNvGrpSpPr/>
            <p:nvPr/>
          </p:nvGrpSpPr>
          <p:grpSpPr>
            <a:xfrm>
              <a:off x="1855682" y="1462595"/>
              <a:ext cx="1686155" cy="1762355"/>
              <a:chOff x="0" y="0"/>
              <a:chExt cx="1686154" cy="1762354"/>
            </a:xfrm>
          </p:grpSpPr>
          <p:pic>
            <p:nvPicPr>
              <p:cNvPr id="196" name="image01.png" descr="image01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432155" cy="1432155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195" name="image01.png" descr="image01.png"/>
              <p:cNvPicPr>
                <a:picLocks noChangeAspect="0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1" y="0"/>
                <a:ext cx="1686156" cy="1762355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199" name="Line"/>
          <p:cNvSpPr/>
          <p:nvPr/>
        </p:nvSpPr>
        <p:spPr>
          <a:xfrm flipV="1">
            <a:off x="15307289" y="5588345"/>
            <a:ext cx="3467393" cy="2444693"/>
          </a:xfrm>
          <a:prstGeom prst="line">
            <a:avLst/>
          </a:prstGeom>
          <a:ln w="1016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0" name="Line"/>
          <p:cNvSpPr/>
          <p:nvPr/>
        </p:nvSpPr>
        <p:spPr>
          <a:xfrm flipH="1">
            <a:off x="5990845" y="1891638"/>
            <a:ext cx="3745466" cy="1511662"/>
          </a:xfrm>
          <a:prstGeom prst="line">
            <a:avLst/>
          </a:prstGeom>
          <a:ln w="1016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1" name="Line"/>
          <p:cNvSpPr/>
          <p:nvPr/>
        </p:nvSpPr>
        <p:spPr>
          <a:xfrm>
            <a:off x="5937807" y="5775454"/>
            <a:ext cx="3397396" cy="2214158"/>
          </a:xfrm>
          <a:prstGeom prst="line">
            <a:avLst/>
          </a:prstGeom>
          <a:ln w="1016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2" name="Line"/>
          <p:cNvSpPr/>
          <p:nvPr/>
        </p:nvSpPr>
        <p:spPr>
          <a:xfrm flipH="1" flipV="1">
            <a:off x="15184547" y="2028964"/>
            <a:ext cx="3569192" cy="1418868"/>
          </a:xfrm>
          <a:prstGeom prst="line">
            <a:avLst/>
          </a:prstGeom>
          <a:ln w="1016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203" name="Line"/>
          <p:cNvSpPr/>
          <p:nvPr/>
        </p:nvSpPr>
        <p:spPr>
          <a:xfrm flipH="1" flipV="1">
            <a:off x="15235446" y="8794313"/>
            <a:ext cx="3467393" cy="931721"/>
          </a:xfrm>
          <a:prstGeom prst="line">
            <a:avLst/>
          </a:prstGeom>
          <a:ln w="1016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209" name="Group"/>
          <p:cNvGrpSpPr/>
          <p:nvPr/>
        </p:nvGrpSpPr>
        <p:grpSpPr>
          <a:xfrm>
            <a:off x="16019952" y="10173551"/>
            <a:ext cx="6504606" cy="3355516"/>
            <a:chOff x="0" y="0"/>
            <a:chExt cx="6504604" cy="3355514"/>
          </a:xfrm>
        </p:grpSpPr>
        <p:sp>
          <p:nvSpPr>
            <p:cNvPr id="204" name="quiz-setup"/>
            <p:cNvSpPr/>
            <p:nvPr/>
          </p:nvSpPr>
          <p:spPr>
            <a:xfrm>
              <a:off x="1142055" y="507768"/>
              <a:ext cx="311340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quiz-setup</a:t>
              </a:r>
            </a:p>
          </p:txBody>
        </p:sp>
        <p:sp>
          <p:nvSpPr>
            <p:cNvPr id="205" name="Rounded Rectangle"/>
            <p:cNvSpPr/>
            <p:nvPr/>
          </p:nvSpPr>
          <p:spPr>
            <a:xfrm>
              <a:off x="0" y="0"/>
              <a:ext cx="5397518" cy="1879137"/>
            </a:xfrm>
            <a:prstGeom prst="roundRect">
              <a:avLst>
                <a:gd name="adj" fmla="val 10138"/>
              </a:avLst>
            </a:prstGeom>
            <a:noFill/>
            <a:ln w="635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grpSp>
          <p:nvGrpSpPr>
            <p:cNvPr id="208" name="image03.png"/>
            <p:cNvGrpSpPr/>
            <p:nvPr/>
          </p:nvGrpSpPr>
          <p:grpSpPr>
            <a:xfrm>
              <a:off x="4343979" y="1118689"/>
              <a:ext cx="2160626" cy="2236826"/>
              <a:chOff x="0" y="0"/>
              <a:chExt cx="2160625" cy="2236825"/>
            </a:xfrm>
          </p:grpSpPr>
          <p:pic>
            <p:nvPicPr>
              <p:cNvPr id="207" name="image03.png" descr="image03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27000" y="88900"/>
                <a:ext cx="1906626" cy="1906626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206" name="image03.png" descr="image03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2160626" cy="2236826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210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How do we build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build?</a:t>
            </a:r>
          </a:p>
        </p:txBody>
      </p:sp>
      <p:sp>
        <p:nvSpPr>
          <p:cNvPr id="215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Build script using docker images and registry"/>
          <p:cNvSpPr/>
          <p:nvPr>
            <p:ph type="title"/>
          </p:nvPr>
        </p:nvSpPr>
        <p:spPr>
          <a:xfrm>
            <a:off x="1689100" y="5353579"/>
            <a:ext cx="21005800" cy="1637152"/>
          </a:xfrm>
          <a:prstGeom prst="rect">
            <a:avLst/>
          </a:prstGeom>
        </p:spPr>
        <p:txBody>
          <a:bodyPr/>
          <a:lstStyle>
            <a:lvl1pPr defTabSz="594360">
              <a:defRPr sz="8064"/>
            </a:lvl1pPr>
          </a:lstStyle>
          <a:p>
            <a:pPr/>
            <a:r>
              <a:t>Build script using docker images and registry</a:t>
            </a:r>
          </a:p>
        </p:txBody>
      </p:sp>
      <p:sp>
        <p:nvSpPr>
          <p:cNvPr id="218" name="$ build.sh -tag master -registry paulopez"/>
          <p:cNvSpPr/>
          <p:nvPr/>
        </p:nvSpPr>
        <p:spPr>
          <a:xfrm>
            <a:off x="1689100" y="7101269"/>
            <a:ext cx="21005800" cy="1261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6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63A35C"/>
                </a:solidFill>
              </a:rPr>
              <a:t>$</a:t>
            </a:r>
            <a:r>
              <a:rPr b="1"/>
              <a:t> build.sh -tag</a:t>
            </a:r>
            <a:r>
              <a:t> master </a:t>
            </a:r>
            <a:r>
              <a:rPr b="1"/>
              <a:t>-registry</a:t>
            </a:r>
            <a:r>
              <a:t> paulopez  </a:t>
            </a:r>
          </a:p>
        </p:txBody>
      </p:sp>
      <p:sp>
        <p:nvSpPr>
          <p:cNvPr id="219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Build script using docker images and registry"/>
          <p:cNvSpPr/>
          <p:nvPr>
            <p:ph type="title"/>
          </p:nvPr>
        </p:nvSpPr>
        <p:spPr>
          <a:xfrm>
            <a:off x="1689100" y="551903"/>
            <a:ext cx="21005800" cy="1637153"/>
          </a:xfrm>
          <a:prstGeom prst="rect">
            <a:avLst/>
          </a:prstGeom>
        </p:spPr>
        <p:txBody>
          <a:bodyPr/>
          <a:lstStyle>
            <a:lvl1pPr defTabSz="594360">
              <a:defRPr sz="8064"/>
            </a:lvl1pPr>
          </a:lstStyle>
          <a:p>
            <a:pPr/>
            <a:r>
              <a:t>Build script using docker images and registry</a:t>
            </a:r>
          </a:p>
        </p:txBody>
      </p:sp>
      <p:grpSp>
        <p:nvGrpSpPr>
          <p:cNvPr id="260" name="Group"/>
          <p:cNvGrpSpPr/>
          <p:nvPr/>
        </p:nvGrpSpPr>
        <p:grpSpPr>
          <a:xfrm>
            <a:off x="514763" y="3225372"/>
            <a:ext cx="23354474" cy="9246455"/>
            <a:chOff x="0" y="0"/>
            <a:chExt cx="23354472" cy="9246454"/>
          </a:xfrm>
        </p:grpSpPr>
        <p:sp>
          <p:nvSpPr>
            <p:cNvPr id="224" name="Arrow"/>
            <p:cNvSpPr/>
            <p:nvPr/>
          </p:nvSpPr>
          <p:spPr>
            <a:xfrm>
              <a:off x="5033952" y="3055478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pic>
          <p:nvPicPr>
            <p:cNvPr id="225" name="image05.png" descr="image05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254747" y="6970093"/>
              <a:ext cx="1728105" cy="1637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6" name="Build output"/>
            <p:cNvSpPr/>
            <p:nvPr/>
          </p:nvSpPr>
          <p:spPr>
            <a:xfrm>
              <a:off x="10692334" y="8535254"/>
              <a:ext cx="285292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Build output</a:t>
              </a:r>
            </a:p>
          </p:txBody>
        </p:sp>
        <p:sp>
          <p:nvSpPr>
            <p:cNvPr id="227" name="Line"/>
            <p:cNvSpPr/>
            <p:nvPr/>
          </p:nvSpPr>
          <p:spPr>
            <a:xfrm>
              <a:off x="8468305" y="6269765"/>
              <a:ext cx="2179543" cy="190862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228" name="Line"/>
            <p:cNvSpPr/>
            <p:nvPr/>
          </p:nvSpPr>
          <p:spPr>
            <a:xfrm flipV="1">
              <a:off x="13358589" y="6378865"/>
              <a:ext cx="1916507" cy="1916507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grpSp>
          <p:nvGrpSpPr>
            <p:cNvPr id="236" name="Group"/>
            <p:cNvGrpSpPr/>
            <p:nvPr/>
          </p:nvGrpSpPr>
          <p:grpSpPr>
            <a:xfrm>
              <a:off x="0" y="0"/>
              <a:ext cx="5043611" cy="6174802"/>
              <a:chOff x="0" y="0"/>
              <a:chExt cx="5043610" cy="6174801"/>
            </a:xfrm>
          </p:grpSpPr>
          <p:sp>
            <p:nvSpPr>
              <p:cNvPr id="229" name="aspnetcore-build…"/>
              <p:cNvSpPr/>
              <p:nvPr/>
            </p:nvSpPr>
            <p:spPr>
              <a:xfrm>
                <a:off x="92958" y="1308575"/>
                <a:ext cx="4113785" cy="1320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aspnetcore-build</a:t>
                </a:r>
              </a:p>
              <a:p>
                <a:pPr>
                  <a:defRPr sz="4000"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defRPr>
                </a:pPr>
                <a:r>
                  <a:t>1.3GB</a:t>
                </a:r>
              </a:p>
            </p:txBody>
          </p:sp>
          <p:sp>
            <p:nvSpPr>
              <p:cNvPr id="230" name="Rounded Rectangle"/>
              <p:cNvSpPr/>
              <p:nvPr/>
            </p:nvSpPr>
            <p:spPr>
              <a:xfrm>
                <a:off x="0" y="1029407"/>
                <a:ext cx="4299701" cy="1879137"/>
              </a:xfrm>
              <a:prstGeom prst="roundRect">
                <a:avLst>
                  <a:gd name="adj" fmla="val 10138"/>
                </a:avLst>
              </a:prstGeom>
              <a:noFill/>
              <a:ln w="635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231" name="1.Run unit tests"/>
              <p:cNvSpPr/>
              <p:nvPr/>
            </p:nvSpPr>
            <p:spPr>
              <a:xfrm>
                <a:off x="341878" y="-1"/>
                <a:ext cx="3615945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:r>
                  <a:t>1.Run unit tests</a:t>
                </a:r>
              </a:p>
            </p:txBody>
          </p:sp>
          <p:sp>
            <p:nvSpPr>
              <p:cNvPr id="232" name="Dockerfile.tests"/>
              <p:cNvSpPr/>
              <p:nvPr/>
            </p:nvSpPr>
            <p:spPr>
              <a:xfrm>
                <a:off x="337814" y="4879632"/>
                <a:ext cx="3624073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:r>
                  <a:t>Dockerfile.tests</a:t>
                </a:r>
              </a:p>
            </p:txBody>
          </p:sp>
          <p:sp>
            <p:nvSpPr>
              <p:cNvPr id="233" name="Rounded Rectangle"/>
              <p:cNvSpPr/>
              <p:nvPr/>
            </p:nvSpPr>
            <p:spPr>
              <a:xfrm>
                <a:off x="0" y="4295664"/>
                <a:ext cx="4299701" cy="1879138"/>
              </a:xfrm>
              <a:prstGeom prst="roundRect">
                <a:avLst>
                  <a:gd name="adj" fmla="val 10138"/>
                </a:avLst>
              </a:prstGeom>
              <a:noFill/>
              <a:ln w="635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234" name="Line"/>
              <p:cNvSpPr/>
              <p:nvPr/>
            </p:nvSpPr>
            <p:spPr>
              <a:xfrm flipV="1">
                <a:off x="2149850" y="2876213"/>
                <a:ext cx="1" cy="1390506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pic>
            <p:nvPicPr>
              <p:cNvPr id="235" name="image06.png" descr="image06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30893" y="2004626"/>
                <a:ext cx="1412718" cy="1390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44" name="Group"/>
            <p:cNvGrpSpPr/>
            <p:nvPr/>
          </p:nvGrpSpPr>
          <p:grpSpPr>
            <a:xfrm>
              <a:off x="6302223" y="103"/>
              <a:ext cx="5043612" cy="6174803"/>
              <a:chOff x="0" y="0"/>
              <a:chExt cx="5043610" cy="6174801"/>
            </a:xfrm>
          </p:grpSpPr>
          <p:sp>
            <p:nvSpPr>
              <p:cNvPr id="237" name="aspnetcore-build…"/>
              <p:cNvSpPr/>
              <p:nvPr/>
            </p:nvSpPr>
            <p:spPr>
              <a:xfrm>
                <a:off x="92958" y="1308575"/>
                <a:ext cx="4113785" cy="1320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aspnetcore-build</a:t>
                </a:r>
              </a:p>
              <a:p>
                <a:pPr>
                  <a:defRPr sz="4000">
                    <a:solidFill>
                      <a:schemeClr val="accent5">
                        <a:hueOff val="-444211"/>
                        <a:satOff val="-14915"/>
                        <a:lumOff val="22857"/>
                      </a:schemeClr>
                    </a:solidFill>
                  </a:defRPr>
                </a:pPr>
                <a:r>
                  <a:t>1.3GB</a:t>
                </a:r>
              </a:p>
            </p:txBody>
          </p:sp>
          <p:sp>
            <p:nvSpPr>
              <p:cNvPr id="238" name="Rounded Rectangle"/>
              <p:cNvSpPr/>
              <p:nvPr/>
            </p:nvSpPr>
            <p:spPr>
              <a:xfrm>
                <a:off x="0" y="1029407"/>
                <a:ext cx="4299701" cy="1879137"/>
              </a:xfrm>
              <a:prstGeom prst="roundRect">
                <a:avLst>
                  <a:gd name="adj" fmla="val 10138"/>
                </a:avLst>
              </a:prstGeom>
              <a:noFill/>
              <a:ln w="635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239" name="2.Build and output"/>
              <p:cNvSpPr/>
              <p:nvPr/>
            </p:nvSpPr>
            <p:spPr>
              <a:xfrm>
                <a:off x="3296" y="-1"/>
                <a:ext cx="4293109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:r>
                  <a:t>2.Build and output</a:t>
                </a:r>
              </a:p>
            </p:txBody>
          </p:sp>
          <p:sp>
            <p:nvSpPr>
              <p:cNvPr id="240" name="Dockerfile.build"/>
              <p:cNvSpPr/>
              <p:nvPr/>
            </p:nvSpPr>
            <p:spPr>
              <a:xfrm>
                <a:off x="309874" y="4879632"/>
                <a:ext cx="3679953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:r>
                  <a:t>Dockerfile.build</a:t>
                </a:r>
              </a:p>
            </p:txBody>
          </p:sp>
          <p:sp>
            <p:nvSpPr>
              <p:cNvPr id="241" name="Rounded Rectangle"/>
              <p:cNvSpPr/>
              <p:nvPr/>
            </p:nvSpPr>
            <p:spPr>
              <a:xfrm>
                <a:off x="0" y="4295664"/>
                <a:ext cx="4299701" cy="1879138"/>
              </a:xfrm>
              <a:prstGeom prst="roundRect">
                <a:avLst>
                  <a:gd name="adj" fmla="val 10138"/>
                </a:avLst>
              </a:prstGeom>
              <a:noFill/>
              <a:ln w="635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242" name="Line"/>
              <p:cNvSpPr/>
              <p:nvPr/>
            </p:nvSpPr>
            <p:spPr>
              <a:xfrm flipV="1">
                <a:off x="2149850" y="2876213"/>
                <a:ext cx="1" cy="1390506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pic>
            <p:nvPicPr>
              <p:cNvPr id="243" name="image06.png" descr="image06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30893" y="2004626"/>
                <a:ext cx="1412718" cy="1390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52" name="Group"/>
            <p:cNvGrpSpPr/>
            <p:nvPr/>
          </p:nvGrpSpPr>
          <p:grpSpPr>
            <a:xfrm>
              <a:off x="12604449" y="103"/>
              <a:ext cx="5043611" cy="6174803"/>
              <a:chOff x="0" y="0"/>
              <a:chExt cx="5043610" cy="6174801"/>
            </a:xfrm>
          </p:grpSpPr>
          <p:sp>
            <p:nvSpPr>
              <p:cNvPr id="245" name="aspnetcore…"/>
              <p:cNvSpPr/>
              <p:nvPr/>
            </p:nvSpPr>
            <p:spPr>
              <a:xfrm>
                <a:off x="741928" y="1308575"/>
                <a:ext cx="2815845" cy="1320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4000"/>
                </a:pPr>
                <a:r>
                  <a:t>aspnetcore</a:t>
                </a:r>
              </a:p>
              <a:p>
                <a:pPr>
                  <a:defRPr sz="4000">
                    <a:solidFill>
                      <a:schemeClr val="accent2">
                        <a:hueOff val="-2473793"/>
                        <a:satOff val="-50209"/>
                        <a:lumOff val="23543"/>
                      </a:schemeClr>
                    </a:solidFill>
                  </a:defRPr>
                </a:pPr>
                <a:r>
                  <a:t>300MB</a:t>
                </a:r>
              </a:p>
            </p:txBody>
          </p:sp>
          <p:sp>
            <p:nvSpPr>
              <p:cNvPr id="246" name="Rounded Rectangle"/>
              <p:cNvSpPr/>
              <p:nvPr/>
            </p:nvSpPr>
            <p:spPr>
              <a:xfrm>
                <a:off x="0" y="1029407"/>
                <a:ext cx="4299701" cy="1879137"/>
              </a:xfrm>
              <a:prstGeom prst="roundRect">
                <a:avLst>
                  <a:gd name="adj" fmla="val 10138"/>
                </a:avLst>
              </a:prstGeom>
              <a:noFill/>
              <a:ln w="635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247" name="3.Build runtime"/>
              <p:cNvSpPr/>
              <p:nvPr/>
            </p:nvSpPr>
            <p:spPr>
              <a:xfrm>
                <a:off x="384804" y="-1"/>
                <a:ext cx="3530093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:r>
                  <a:t>3.Build runtime</a:t>
                </a:r>
              </a:p>
            </p:txBody>
          </p:sp>
          <p:sp>
            <p:nvSpPr>
              <p:cNvPr id="248" name="Dockerfile"/>
              <p:cNvSpPr/>
              <p:nvPr/>
            </p:nvSpPr>
            <p:spPr>
              <a:xfrm>
                <a:off x="944874" y="4879632"/>
                <a:ext cx="2409953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:r>
                  <a:t>Dockerfile</a:t>
                </a:r>
              </a:p>
            </p:txBody>
          </p:sp>
          <p:sp>
            <p:nvSpPr>
              <p:cNvPr id="249" name="Rounded Rectangle"/>
              <p:cNvSpPr/>
              <p:nvPr/>
            </p:nvSpPr>
            <p:spPr>
              <a:xfrm>
                <a:off x="0" y="4295664"/>
                <a:ext cx="4299701" cy="1879138"/>
              </a:xfrm>
              <a:prstGeom prst="roundRect">
                <a:avLst>
                  <a:gd name="adj" fmla="val 10138"/>
                </a:avLst>
              </a:prstGeom>
              <a:noFill/>
              <a:ln w="635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250" name="Line"/>
              <p:cNvSpPr/>
              <p:nvPr/>
            </p:nvSpPr>
            <p:spPr>
              <a:xfrm flipV="1">
                <a:off x="2149850" y="2876213"/>
                <a:ext cx="1" cy="1390506"/>
              </a:xfrm>
              <a:prstGeom prst="line">
                <a:avLst/>
              </a:prstGeom>
              <a:noFill/>
              <a:ln w="1016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pic>
            <p:nvPicPr>
              <p:cNvPr id="251" name="image06.png" descr="image06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3630893" y="2004626"/>
                <a:ext cx="1412718" cy="1390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53" name="Arrow"/>
            <p:cNvSpPr/>
            <p:nvPr/>
          </p:nvSpPr>
          <p:spPr>
            <a:xfrm>
              <a:off x="11336177" y="3182478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grpSp>
          <p:nvGrpSpPr>
            <p:cNvPr id="259" name="Group"/>
            <p:cNvGrpSpPr/>
            <p:nvPr/>
          </p:nvGrpSpPr>
          <p:grpSpPr>
            <a:xfrm>
              <a:off x="18607068" y="31711"/>
              <a:ext cx="4747405" cy="8394899"/>
              <a:chOff x="0" y="0"/>
              <a:chExt cx="4747404" cy="8394898"/>
            </a:xfrm>
          </p:grpSpPr>
          <p:sp>
            <p:nvSpPr>
              <p:cNvPr id="254" name="quiz-voting:master"/>
              <p:cNvSpPr/>
              <p:nvPr/>
            </p:nvSpPr>
            <p:spPr>
              <a:xfrm>
                <a:off x="213687" y="1613479"/>
                <a:ext cx="4320033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:r>
                  <a:t>quiz-voting:master</a:t>
                </a:r>
              </a:p>
            </p:txBody>
          </p:sp>
          <p:sp>
            <p:nvSpPr>
              <p:cNvPr id="255" name="Rounded Rectangle"/>
              <p:cNvSpPr/>
              <p:nvPr/>
            </p:nvSpPr>
            <p:spPr>
              <a:xfrm>
                <a:off x="0" y="1029407"/>
                <a:ext cx="4747405" cy="1879137"/>
              </a:xfrm>
              <a:prstGeom prst="roundRect">
                <a:avLst>
                  <a:gd name="adj" fmla="val 10138"/>
                </a:avLst>
              </a:prstGeom>
              <a:noFill/>
              <a:ln w="635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sp>
            <p:nvSpPr>
              <p:cNvPr id="256" name="4.Push to registry"/>
              <p:cNvSpPr/>
              <p:nvPr/>
            </p:nvSpPr>
            <p:spPr>
              <a:xfrm>
                <a:off x="340433" y="-1"/>
                <a:ext cx="4066541" cy="711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000"/>
                </a:lvl1pPr>
              </a:lstStyle>
              <a:p>
                <a:pPr/>
                <a:r>
                  <a:t>4.Push to registry</a:t>
                </a:r>
              </a:p>
            </p:txBody>
          </p:sp>
          <p:sp>
            <p:nvSpPr>
              <p:cNvPr id="257" name="Arrow"/>
              <p:cNvSpPr/>
              <p:nvPr/>
            </p:nvSpPr>
            <p:spPr>
              <a:xfrm rot="5400416">
                <a:off x="1738679" y="3239684"/>
                <a:ext cx="1270001" cy="1270001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noFill/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/>
                </a:pPr>
              </a:p>
            </p:txBody>
          </p:sp>
          <p:pic>
            <p:nvPicPr>
              <p:cNvPr id="258" name="pasted-image.tiff" descr="pasted-image.tif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510268" y="4310251"/>
                <a:ext cx="3726868" cy="40846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61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Deploy using docker compose with swarm mode"/>
          <p:cNvSpPr/>
          <p:nvPr>
            <p:ph type="title"/>
          </p:nvPr>
        </p:nvSpPr>
        <p:spPr>
          <a:xfrm>
            <a:off x="1689100" y="5353579"/>
            <a:ext cx="21005800" cy="1637152"/>
          </a:xfrm>
          <a:prstGeom prst="rect">
            <a:avLst/>
          </a:prstGeom>
        </p:spPr>
        <p:txBody>
          <a:bodyPr/>
          <a:lstStyle>
            <a:lvl1pPr defTabSz="553084">
              <a:defRPr sz="7504"/>
            </a:lvl1pPr>
          </a:lstStyle>
          <a:p>
            <a:pPr/>
            <a:r>
              <a:t>Deploy using docker compose with swarm mode</a:t>
            </a:r>
          </a:p>
        </p:txBody>
      </p:sp>
      <p:sp>
        <p:nvSpPr>
          <p:cNvPr id="266" name="$ docker deploy --compose-file docker-compose.yml stack"/>
          <p:cNvSpPr/>
          <p:nvPr/>
        </p:nvSpPr>
        <p:spPr>
          <a:xfrm>
            <a:off x="1689100" y="7101269"/>
            <a:ext cx="21005800" cy="1261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defTabSz="619125">
              <a:defRPr sz="495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63A35C"/>
                </a:solidFill>
              </a:rPr>
              <a:t>$</a:t>
            </a:r>
            <a:r>
              <a:rPr b="1"/>
              <a:t> docker deploy</a:t>
            </a:r>
            <a:r>
              <a:t> </a:t>
            </a:r>
            <a:r>
              <a:t>--compose-file</a:t>
            </a:r>
            <a:r>
              <a:rPr b="1"/>
              <a:t> docker-compose.yml </a:t>
            </a:r>
            <a:r>
              <a:t>stack</a:t>
            </a:r>
          </a:p>
        </p:txBody>
      </p:sp>
      <p:sp>
        <p:nvSpPr>
          <p:cNvPr id="267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Deploy using docker compose with swarm mode"/>
          <p:cNvSpPr/>
          <p:nvPr>
            <p:ph type="title"/>
          </p:nvPr>
        </p:nvSpPr>
        <p:spPr>
          <a:xfrm>
            <a:off x="1689100" y="551903"/>
            <a:ext cx="21005800" cy="1637153"/>
          </a:xfrm>
          <a:prstGeom prst="rect">
            <a:avLst/>
          </a:prstGeom>
        </p:spPr>
        <p:txBody>
          <a:bodyPr/>
          <a:lstStyle>
            <a:lvl1pPr defTabSz="553084">
              <a:defRPr sz="7504"/>
            </a:lvl1pPr>
          </a:lstStyle>
          <a:p>
            <a:pPr/>
            <a:r>
              <a:t>Deploy using docker compose with swarm mode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7046428" y="2847272"/>
            <a:ext cx="10291144" cy="2738718"/>
            <a:chOff x="0" y="0"/>
            <a:chExt cx="10291143" cy="2738717"/>
          </a:xfrm>
        </p:grpSpPr>
        <p:sp>
          <p:nvSpPr>
            <p:cNvPr id="270" name="1.Export environment variables"/>
            <p:cNvSpPr/>
            <p:nvPr/>
          </p:nvSpPr>
          <p:spPr>
            <a:xfrm>
              <a:off x="695174" y="-1"/>
              <a:ext cx="8900796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1.Export environment variables</a:t>
              </a:r>
            </a:p>
          </p:txBody>
        </p:sp>
        <p:sp>
          <p:nvSpPr>
            <p:cNvPr id="271" name="$ export SHA_COMMIT=master…"/>
            <p:cNvSpPr/>
            <p:nvPr/>
          </p:nvSpPr>
          <p:spPr>
            <a:xfrm>
              <a:off x="0" y="919892"/>
              <a:ext cx="10291144" cy="1818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63A35C"/>
                  </a:solidFill>
                </a:rPr>
                <a:t>$</a:t>
              </a:r>
              <a:r>
                <a:rPr b="1"/>
                <a:t> </a:t>
              </a:r>
              <a:r>
                <a:t>export</a:t>
              </a:r>
              <a:r>
                <a:rPr b="1"/>
                <a:t> SHA_COMMIT=</a:t>
              </a:r>
              <a:r>
                <a:t>master</a:t>
              </a:r>
              <a:endParaRPr b="1"/>
            </a:p>
            <a:p>
              <a:pPr>
                <a:defRPr sz="44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63A35C"/>
                  </a:solidFill>
                </a:rPr>
                <a:t>$</a:t>
              </a:r>
              <a:r>
                <a:rPr b="1"/>
                <a:t> </a:t>
              </a:r>
              <a:r>
                <a:t>export</a:t>
              </a:r>
              <a:r>
                <a:rPr b="1"/>
                <a:t> REGISTRY=</a:t>
              </a:r>
              <a:r>
                <a:t>paulopez</a:t>
              </a: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5104019" y="7059245"/>
            <a:ext cx="14175962" cy="2134282"/>
            <a:chOff x="0" y="0"/>
            <a:chExt cx="14175961" cy="2134280"/>
          </a:xfrm>
        </p:grpSpPr>
        <p:sp>
          <p:nvSpPr>
            <p:cNvPr id="273" name="2.Deploy stack"/>
            <p:cNvSpPr/>
            <p:nvPr/>
          </p:nvSpPr>
          <p:spPr>
            <a:xfrm>
              <a:off x="4416636" y="0"/>
              <a:ext cx="5342691" cy="10485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2.Deploy stack</a:t>
              </a:r>
            </a:p>
          </p:txBody>
        </p:sp>
        <p:sp>
          <p:nvSpPr>
            <p:cNvPr id="274" name="${REGISTRY}quiz-voting:${SHA_COMMIT}"/>
            <p:cNvSpPr/>
            <p:nvPr/>
          </p:nvSpPr>
          <p:spPr>
            <a:xfrm>
              <a:off x="0" y="1085736"/>
              <a:ext cx="14175962" cy="1048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/>
            <a:p>
              <a:pPr>
                <a:defRPr sz="45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/>
                <a:t>${REGISTRY}</a:t>
              </a:r>
              <a:r>
                <a:t>quiz-voting:</a:t>
              </a:r>
              <a:r>
                <a:rPr b="1"/>
                <a:t>${SHA_COMMIT}</a:t>
              </a:r>
            </a:p>
          </p:txBody>
        </p:sp>
      </p:grpSp>
      <p:sp>
        <p:nvSpPr>
          <p:cNvPr id="276" name="Arrow"/>
          <p:cNvSpPr/>
          <p:nvPr/>
        </p:nvSpPr>
        <p:spPr>
          <a:xfrm rot="5400416">
            <a:off x="11556976" y="5646857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280" name="Group"/>
          <p:cNvGrpSpPr/>
          <p:nvPr/>
        </p:nvGrpSpPr>
        <p:grpSpPr>
          <a:xfrm>
            <a:off x="5127778" y="9315286"/>
            <a:ext cx="14128444" cy="4084648"/>
            <a:chOff x="0" y="0"/>
            <a:chExt cx="14128443" cy="4084647"/>
          </a:xfrm>
        </p:grpSpPr>
        <p:pic>
          <p:nvPicPr>
            <p:cNvPr id="277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726868" cy="4084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8" name="image07.png" descr="image07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6136849" y="0"/>
              <a:ext cx="7991595" cy="4084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9" name="Arrow"/>
            <p:cNvSpPr/>
            <p:nvPr/>
          </p:nvSpPr>
          <p:spPr>
            <a:xfrm>
              <a:off x="4292894" y="1722287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281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How does CI/CD server works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CI/CD server works?</a:t>
            </a:r>
          </a:p>
        </p:txBody>
      </p:sp>
      <p:sp>
        <p:nvSpPr>
          <p:cNvPr id="286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I/CD run script"/>
          <p:cNvSpPr/>
          <p:nvPr>
            <p:ph type="title"/>
          </p:nvPr>
        </p:nvSpPr>
        <p:spPr>
          <a:xfrm>
            <a:off x="1689100" y="3642205"/>
            <a:ext cx="21005800" cy="1637153"/>
          </a:xfrm>
          <a:prstGeom prst="rect">
            <a:avLst/>
          </a:prstGeom>
        </p:spPr>
        <p:txBody>
          <a:bodyPr/>
          <a:lstStyle>
            <a:lvl1pPr defTabSz="751205">
              <a:defRPr sz="10192"/>
            </a:lvl1pPr>
          </a:lstStyle>
          <a:p>
            <a:pPr/>
            <a:r>
              <a:t>CI/CD run script</a:t>
            </a:r>
          </a:p>
        </p:txBody>
      </p:sp>
      <p:sp>
        <p:nvSpPr>
          <p:cNvPr id="289" name="$ run.sh…"/>
          <p:cNvSpPr/>
          <p:nvPr/>
        </p:nvSpPr>
        <p:spPr>
          <a:xfrm>
            <a:off x="4295826" y="5527123"/>
            <a:ext cx="15792348" cy="4546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66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63A35C"/>
                </a:solidFill>
              </a:rPr>
              <a:t>$</a:t>
            </a:r>
            <a:r>
              <a:rPr b="1"/>
              <a:t> run.sh</a:t>
            </a:r>
            <a:endParaRPr b="1"/>
          </a:p>
          <a:p>
            <a:pPr algn="l">
              <a:defRPr sz="660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-repo </a:t>
            </a:r>
            <a:r>
              <a:t>netcorebcn/quiz.git \</a:t>
            </a:r>
          </a:p>
          <a:p>
            <a:pPr algn="l">
              <a:defRPr sz="6600">
                <a:latin typeface="Courier"/>
                <a:ea typeface="Courier"/>
                <a:cs typeface="Courier"/>
                <a:sym typeface="Courier"/>
              </a:defRPr>
            </a:pPr>
            <a:r>
              <a:rPr b="1"/>
              <a:t>    -sha </a:t>
            </a:r>
            <a:r>
              <a:t>master \</a:t>
            </a:r>
          </a:p>
          <a:p>
            <a:pPr algn="l">
              <a:defRPr sz="66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-registry </a:t>
            </a:r>
            <a:r>
              <a:t>paulopez</a:t>
            </a:r>
          </a:p>
        </p:txBody>
      </p:sp>
      <p:sp>
        <p:nvSpPr>
          <p:cNvPr id="290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I/CD run script"/>
          <p:cNvSpPr/>
          <p:nvPr>
            <p:ph type="title"/>
          </p:nvPr>
        </p:nvSpPr>
        <p:spPr>
          <a:xfrm>
            <a:off x="1689100" y="551903"/>
            <a:ext cx="21005800" cy="1637153"/>
          </a:xfrm>
          <a:prstGeom prst="rect">
            <a:avLst/>
          </a:prstGeom>
        </p:spPr>
        <p:txBody>
          <a:bodyPr/>
          <a:lstStyle>
            <a:lvl1pPr defTabSz="751205">
              <a:defRPr sz="10192"/>
            </a:lvl1pPr>
          </a:lstStyle>
          <a:p>
            <a:pPr/>
            <a:r>
              <a:t>CI/CD run script</a:t>
            </a:r>
          </a:p>
        </p:txBody>
      </p:sp>
      <p:sp>
        <p:nvSpPr>
          <p:cNvPr id="295" name="Arrow"/>
          <p:cNvSpPr/>
          <p:nvPr/>
        </p:nvSpPr>
        <p:spPr>
          <a:xfrm>
            <a:off x="10200205" y="556295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298" name="Group"/>
          <p:cNvGrpSpPr/>
          <p:nvPr/>
        </p:nvGrpSpPr>
        <p:grpSpPr>
          <a:xfrm>
            <a:off x="8339809" y="10056883"/>
            <a:ext cx="4998721" cy="2276362"/>
            <a:chOff x="0" y="0"/>
            <a:chExt cx="4998720" cy="2276361"/>
          </a:xfrm>
        </p:grpSpPr>
        <p:pic>
          <p:nvPicPr>
            <p:cNvPr id="296" name="image05.png" descr="image05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35308" y="0"/>
              <a:ext cx="1728105" cy="16371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7" name="Master branch output"/>
            <p:cNvSpPr/>
            <p:nvPr/>
          </p:nvSpPr>
          <p:spPr>
            <a:xfrm>
              <a:off x="-1" y="1565161"/>
              <a:ext cx="499872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Master branch output</a:t>
              </a:r>
            </a:p>
          </p:txBody>
        </p:sp>
      </p:grpSp>
      <p:sp>
        <p:nvSpPr>
          <p:cNvPr id="299" name="Line"/>
          <p:cNvSpPr/>
          <p:nvPr/>
        </p:nvSpPr>
        <p:spPr>
          <a:xfrm>
            <a:off x="7191129" y="8950860"/>
            <a:ext cx="2177088" cy="2177089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00" name="Line"/>
          <p:cNvSpPr/>
          <p:nvPr/>
        </p:nvSpPr>
        <p:spPr>
          <a:xfrm flipV="1">
            <a:off x="12078959" y="7387581"/>
            <a:ext cx="1873843" cy="3857355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308" name="Group"/>
          <p:cNvGrpSpPr/>
          <p:nvPr/>
        </p:nvGrpSpPr>
        <p:grpSpPr>
          <a:xfrm>
            <a:off x="4440134" y="2565327"/>
            <a:ext cx="5505897" cy="6174802"/>
            <a:chOff x="-462285" y="0"/>
            <a:chExt cx="5505896" cy="6174801"/>
          </a:xfrm>
        </p:grpSpPr>
        <p:sp>
          <p:nvSpPr>
            <p:cNvPr id="301" name="FROM alpine…"/>
            <p:cNvSpPr/>
            <p:nvPr/>
          </p:nvSpPr>
          <p:spPr>
            <a:xfrm>
              <a:off x="539998" y="1308575"/>
              <a:ext cx="3219705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4000"/>
              </a:pPr>
              <a:r>
                <a:t>FROM alpine</a:t>
              </a:r>
            </a:p>
            <a:p>
              <a:pPr>
                <a:defRPr sz="4000">
                  <a:solidFill>
                    <a:schemeClr val="accent2">
                      <a:hueOff val="-2473793"/>
                      <a:satOff val="-50209"/>
                      <a:lumOff val="23543"/>
                    </a:schemeClr>
                  </a:solidFill>
                </a:defRPr>
              </a:pPr>
              <a:r>
                <a:t>5MB</a:t>
              </a:r>
            </a:p>
          </p:txBody>
        </p:sp>
        <p:sp>
          <p:nvSpPr>
            <p:cNvPr id="302" name="Rounded Rectangle"/>
            <p:cNvSpPr/>
            <p:nvPr/>
          </p:nvSpPr>
          <p:spPr>
            <a:xfrm>
              <a:off x="0" y="1029407"/>
              <a:ext cx="4299701" cy="1879137"/>
            </a:xfrm>
            <a:prstGeom prst="roundRect">
              <a:avLst>
                <a:gd name="adj" fmla="val 10138"/>
              </a:avLst>
            </a:prstGeom>
            <a:noFill/>
            <a:ln w="635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03" name="1.Checkout git commit"/>
            <p:cNvSpPr/>
            <p:nvPr/>
          </p:nvSpPr>
          <p:spPr>
            <a:xfrm>
              <a:off x="-462286" y="-1"/>
              <a:ext cx="522427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1.Checkout git commit</a:t>
              </a:r>
            </a:p>
          </p:txBody>
        </p:sp>
        <p:sp>
          <p:nvSpPr>
            <p:cNvPr id="304" name="Dockerfile.ci"/>
            <p:cNvSpPr/>
            <p:nvPr/>
          </p:nvSpPr>
          <p:spPr>
            <a:xfrm>
              <a:off x="676650" y="4879632"/>
              <a:ext cx="294640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Dockerfile.ci</a:t>
              </a:r>
            </a:p>
          </p:txBody>
        </p:sp>
        <p:sp>
          <p:nvSpPr>
            <p:cNvPr id="305" name="Rounded Rectangle"/>
            <p:cNvSpPr/>
            <p:nvPr/>
          </p:nvSpPr>
          <p:spPr>
            <a:xfrm>
              <a:off x="0" y="4295664"/>
              <a:ext cx="4299701" cy="1879138"/>
            </a:xfrm>
            <a:prstGeom prst="roundRect">
              <a:avLst>
                <a:gd name="adj" fmla="val 10138"/>
              </a:avLst>
            </a:prstGeom>
            <a:noFill/>
            <a:ln w="635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149850" y="2876213"/>
              <a:ext cx="1" cy="139050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pic>
          <p:nvPicPr>
            <p:cNvPr id="307" name="image06.png" descr="image0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30893" y="2004626"/>
              <a:ext cx="1412718" cy="1390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3" name="Group"/>
          <p:cNvGrpSpPr/>
          <p:nvPr/>
        </p:nvGrpSpPr>
        <p:grpSpPr>
          <a:xfrm>
            <a:off x="11385113" y="2566328"/>
            <a:ext cx="5601594" cy="4572197"/>
            <a:chOff x="0" y="0"/>
            <a:chExt cx="5601592" cy="4572195"/>
          </a:xfrm>
        </p:grpSpPr>
        <p:sp>
          <p:nvSpPr>
            <p:cNvPr id="309" name="2.Run build script"/>
            <p:cNvSpPr/>
            <p:nvPr/>
          </p:nvSpPr>
          <p:spPr>
            <a:xfrm>
              <a:off x="739332" y="-1"/>
              <a:ext cx="412292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2.Run build script</a:t>
              </a:r>
            </a:p>
          </p:txBody>
        </p:sp>
        <p:sp>
          <p:nvSpPr>
            <p:cNvPr id="310" name="build.sh"/>
            <p:cNvSpPr/>
            <p:nvPr/>
          </p:nvSpPr>
          <p:spPr>
            <a:xfrm>
              <a:off x="1840422" y="3277027"/>
              <a:ext cx="192074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build.sh</a:t>
              </a:r>
            </a:p>
          </p:txBody>
        </p:sp>
        <p:sp>
          <p:nvSpPr>
            <p:cNvPr id="311" name="Rounded Rectangle"/>
            <p:cNvSpPr/>
            <p:nvPr/>
          </p:nvSpPr>
          <p:spPr>
            <a:xfrm>
              <a:off x="650946" y="2693058"/>
              <a:ext cx="4299701" cy="1879138"/>
            </a:xfrm>
            <a:prstGeom prst="roundRect">
              <a:avLst>
                <a:gd name="adj" fmla="val 10138"/>
              </a:avLst>
            </a:prstGeom>
            <a:noFill/>
            <a:ln w="635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2" name="-tag master…"/>
            <p:cNvSpPr/>
            <p:nvPr/>
          </p:nvSpPr>
          <p:spPr>
            <a:xfrm>
              <a:off x="0" y="953398"/>
              <a:ext cx="5601593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40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/>
                <a:t>-tag </a:t>
              </a:r>
              <a:r>
                <a:t>master</a:t>
              </a:r>
            </a:p>
            <a:p>
              <a:pPr algn="l">
                <a:defRPr sz="40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/>
                <a:t>-registry</a:t>
              </a:r>
              <a:r>
                <a:t> paulopez</a:t>
              </a:r>
            </a:p>
          </p:txBody>
        </p:sp>
      </p:grpSp>
      <p:sp>
        <p:nvSpPr>
          <p:cNvPr id="314" name="Arrow"/>
          <p:cNvSpPr/>
          <p:nvPr/>
        </p:nvSpPr>
        <p:spPr>
          <a:xfrm>
            <a:off x="17144041" y="5497836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319" name="Group"/>
          <p:cNvGrpSpPr/>
          <p:nvPr/>
        </p:nvGrpSpPr>
        <p:grpSpPr>
          <a:xfrm>
            <a:off x="18425790" y="2550453"/>
            <a:ext cx="5601594" cy="4572197"/>
            <a:chOff x="0" y="0"/>
            <a:chExt cx="5601592" cy="4572195"/>
          </a:xfrm>
        </p:grpSpPr>
        <p:sp>
          <p:nvSpPr>
            <p:cNvPr id="315" name="3.Deploy stack"/>
            <p:cNvSpPr/>
            <p:nvPr/>
          </p:nvSpPr>
          <p:spPr>
            <a:xfrm>
              <a:off x="1049720" y="-1"/>
              <a:ext cx="3502153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3.Deploy stack</a:t>
              </a:r>
            </a:p>
          </p:txBody>
        </p:sp>
        <p:sp>
          <p:nvSpPr>
            <p:cNvPr id="316" name="docker-compose"/>
            <p:cNvSpPr/>
            <p:nvPr/>
          </p:nvSpPr>
          <p:spPr>
            <a:xfrm>
              <a:off x="753302" y="3277027"/>
              <a:ext cx="4094989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docker-compose </a:t>
              </a:r>
            </a:p>
          </p:txBody>
        </p:sp>
        <p:sp>
          <p:nvSpPr>
            <p:cNvPr id="317" name="Rounded Rectangle"/>
            <p:cNvSpPr/>
            <p:nvPr/>
          </p:nvSpPr>
          <p:spPr>
            <a:xfrm>
              <a:off x="650946" y="2693058"/>
              <a:ext cx="4299701" cy="1879138"/>
            </a:xfrm>
            <a:prstGeom prst="roundRect">
              <a:avLst>
                <a:gd name="adj" fmla="val 10138"/>
              </a:avLst>
            </a:prstGeom>
            <a:noFill/>
            <a:ln w="635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18" name="-tag master…"/>
            <p:cNvSpPr/>
            <p:nvPr/>
          </p:nvSpPr>
          <p:spPr>
            <a:xfrm>
              <a:off x="0" y="953398"/>
              <a:ext cx="5601593" cy="1320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40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/>
                <a:t>-tag </a:t>
              </a:r>
              <a:r>
                <a:t>master</a:t>
              </a:r>
            </a:p>
            <a:p>
              <a:pPr algn="l">
                <a:defRPr sz="4000"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/>
                <a:t>-registry</a:t>
              </a:r>
              <a:r>
                <a:t> paulopez</a:t>
              </a:r>
            </a:p>
          </p:txBody>
        </p:sp>
      </p:grpSp>
      <p:grpSp>
        <p:nvGrpSpPr>
          <p:cNvPr id="322" name="Group"/>
          <p:cNvGrpSpPr/>
          <p:nvPr/>
        </p:nvGrpSpPr>
        <p:grpSpPr>
          <a:xfrm>
            <a:off x="833067" y="9333877"/>
            <a:ext cx="3145894" cy="3722375"/>
            <a:chOff x="0" y="0"/>
            <a:chExt cx="3145892" cy="3722373"/>
          </a:xfrm>
        </p:grpSpPr>
        <p:pic>
          <p:nvPicPr>
            <p:cNvPr id="320" name="image08.png" descr="image08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7996" t="8597" r="7996" b="8597"/>
            <a:stretch>
              <a:fillRect/>
            </a:stretch>
          </p:blipFill>
          <p:spPr>
            <a:xfrm>
              <a:off x="0" y="0"/>
              <a:ext cx="3145893" cy="31008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1" name="repo/sha"/>
            <p:cNvSpPr/>
            <p:nvPr/>
          </p:nvSpPr>
          <p:spPr>
            <a:xfrm>
              <a:off x="518152" y="3011173"/>
              <a:ext cx="2109725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repo/sha</a:t>
              </a:r>
            </a:p>
          </p:txBody>
        </p:sp>
      </p:grpSp>
      <p:sp>
        <p:nvSpPr>
          <p:cNvPr id="323" name="Line"/>
          <p:cNvSpPr/>
          <p:nvPr/>
        </p:nvSpPr>
        <p:spPr>
          <a:xfrm flipV="1">
            <a:off x="4638736" y="8844344"/>
            <a:ext cx="2401455" cy="231606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24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Who we are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we are?</a:t>
            </a:r>
          </a:p>
        </p:txBody>
      </p:sp>
      <p:grpSp>
        <p:nvGrpSpPr>
          <p:cNvPr id="128" name="Group"/>
          <p:cNvGrpSpPr/>
          <p:nvPr/>
        </p:nvGrpSpPr>
        <p:grpSpPr>
          <a:xfrm>
            <a:off x="7271904" y="5456807"/>
            <a:ext cx="3556398" cy="4783586"/>
            <a:chOff x="0" y="0"/>
            <a:chExt cx="3556396" cy="4783585"/>
          </a:xfrm>
        </p:grpSpPr>
        <p:pic>
          <p:nvPicPr>
            <p:cNvPr id="126" name="pau.jpg" descr="pau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556397" cy="35563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7" name="Pau"/>
            <p:cNvSpPr/>
            <p:nvPr/>
          </p:nvSpPr>
          <p:spPr>
            <a:xfrm>
              <a:off x="316360" y="3880143"/>
              <a:ext cx="2923677" cy="903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 fontScale="100000" lnSpcReduction="0"/>
            </a:bodyPr>
            <a:lstStyle>
              <a:lvl1pPr defTabSz="584200">
                <a:defRPr sz="51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Pau</a:t>
              </a:r>
            </a:p>
          </p:txBody>
        </p:sp>
      </p:grpSp>
      <p:grpSp>
        <p:nvGrpSpPr>
          <p:cNvPr id="131" name="Group"/>
          <p:cNvGrpSpPr/>
          <p:nvPr/>
        </p:nvGrpSpPr>
        <p:grpSpPr>
          <a:xfrm>
            <a:off x="13555898" y="5456807"/>
            <a:ext cx="3556199" cy="4783586"/>
            <a:chOff x="0" y="0"/>
            <a:chExt cx="3556198" cy="4783585"/>
          </a:xfrm>
        </p:grpSpPr>
        <p:pic>
          <p:nvPicPr>
            <p:cNvPr id="129" name="Dmitry.jpeg" descr="Dmitry.jpe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19948" b="18862"/>
            <a:stretch>
              <a:fillRect/>
            </a:stretch>
          </p:blipFill>
          <p:spPr>
            <a:xfrm>
              <a:off x="0" y="0"/>
              <a:ext cx="3556199" cy="36044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0" name="Dmitry"/>
            <p:cNvSpPr/>
            <p:nvPr/>
          </p:nvSpPr>
          <p:spPr>
            <a:xfrm>
              <a:off x="316361" y="3880143"/>
              <a:ext cx="2923676" cy="9034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rmAutofit fontScale="100000" lnSpcReduction="0"/>
            </a:bodyPr>
            <a:lstStyle>
              <a:lvl1pPr defTabSz="584200">
                <a:defRPr sz="5100">
                  <a:solidFill>
                    <a:srgbClr val="535353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pPr/>
              <a:r>
                <a:t>Dmitry</a:t>
              </a:r>
            </a:p>
          </p:txBody>
        </p:sp>
      </p:grpSp>
      <p:sp>
        <p:nvSpPr>
          <p:cNvPr id="132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itHub Webhooks"/>
          <p:cNvSpPr/>
          <p:nvPr>
            <p:ph type="title"/>
          </p:nvPr>
        </p:nvSpPr>
        <p:spPr>
          <a:xfrm>
            <a:off x="1689100" y="5894370"/>
            <a:ext cx="21005800" cy="1927260"/>
          </a:xfrm>
          <a:prstGeom prst="rect">
            <a:avLst/>
          </a:prstGeom>
        </p:spPr>
        <p:txBody>
          <a:bodyPr/>
          <a:lstStyle/>
          <a:p>
            <a:pPr/>
            <a:r>
              <a:t>GitHub Webhooks</a:t>
            </a:r>
          </a:p>
        </p:txBody>
      </p:sp>
      <p:sp>
        <p:nvSpPr>
          <p:cNvPr id="327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NodeJS CI Server and GitHub Webhooks"/>
          <p:cNvSpPr/>
          <p:nvPr>
            <p:ph type="title"/>
          </p:nvPr>
        </p:nvSpPr>
        <p:spPr>
          <a:xfrm>
            <a:off x="1689100" y="551903"/>
            <a:ext cx="21005800" cy="1637153"/>
          </a:xfrm>
          <a:prstGeom prst="rect">
            <a:avLst/>
          </a:prstGeom>
        </p:spPr>
        <p:txBody>
          <a:bodyPr/>
          <a:lstStyle>
            <a:lvl1pPr defTabSz="652145">
              <a:defRPr sz="8848"/>
            </a:lvl1pPr>
          </a:lstStyle>
          <a:p>
            <a:pPr/>
            <a:r>
              <a:t>NodeJS CI Server and GitHub Webhooks</a:t>
            </a:r>
          </a:p>
        </p:txBody>
      </p:sp>
      <p:pic>
        <p:nvPicPr>
          <p:cNvPr id="332" name="Group" descr="Group"/>
          <p:cNvPicPr>
            <a:picLocks noChangeAspect="1"/>
          </p:cNvPicPr>
          <p:nvPr/>
        </p:nvPicPr>
        <p:blipFill>
          <a:blip r:embed="rId2">
            <a:extLst/>
          </a:blip>
          <a:srcRect l="7996" t="8597" r="7996" b="8597"/>
          <a:stretch>
            <a:fillRect/>
          </a:stretch>
        </p:blipFill>
        <p:spPr>
          <a:xfrm>
            <a:off x="750731" y="2637190"/>
            <a:ext cx="3145894" cy="31008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39" name="Group"/>
          <p:cNvGrpSpPr/>
          <p:nvPr/>
        </p:nvGrpSpPr>
        <p:grpSpPr>
          <a:xfrm>
            <a:off x="9540583" y="3472379"/>
            <a:ext cx="5043612" cy="3460821"/>
            <a:chOff x="0" y="0"/>
            <a:chExt cx="5043610" cy="3460820"/>
          </a:xfrm>
        </p:grpSpPr>
        <p:sp>
          <p:nvSpPr>
            <p:cNvPr id="333" name="awesome-ci"/>
            <p:cNvSpPr/>
            <p:nvPr/>
          </p:nvSpPr>
          <p:spPr>
            <a:xfrm>
              <a:off x="723640" y="583968"/>
              <a:ext cx="2852421" cy="711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awesome-ci</a:t>
              </a:r>
            </a:p>
          </p:txBody>
        </p:sp>
        <p:sp>
          <p:nvSpPr>
            <p:cNvPr id="334" name="Rounded Rectangle"/>
            <p:cNvSpPr/>
            <p:nvPr/>
          </p:nvSpPr>
          <p:spPr>
            <a:xfrm>
              <a:off x="0" y="0"/>
              <a:ext cx="4299701" cy="1879137"/>
            </a:xfrm>
            <a:prstGeom prst="roundRect">
              <a:avLst>
                <a:gd name="adj" fmla="val 10138"/>
              </a:avLst>
            </a:prstGeom>
            <a:noFill/>
            <a:ln w="635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pic>
          <p:nvPicPr>
            <p:cNvPr id="335" name="image06.png" descr="image06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30893" y="975219"/>
              <a:ext cx="1412718" cy="1390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38" name="image09.png"/>
            <p:cNvGrpSpPr/>
            <p:nvPr/>
          </p:nvGrpSpPr>
          <p:grpSpPr>
            <a:xfrm>
              <a:off x="1376947" y="1823668"/>
              <a:ext cx="1545805" cy="1637153"/>
              <a:chOff x="0" y="0"/>
              <a:chExt cx="1545803" cy="1637151"/>
            </a:xfrm>
          </p:grpSpPr>
          <p:pic>
            <p:nvPicPr>
              <p:cNvPr id="337" name="image09.png" descr="image09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4555" t="16312" r="14822" b="12236"/>
              <a:stretch>
                <a:fillRect/>
              </a:stretch>
            </p:blipFill>
            <p:spPr>
              <a:xfrm>
                <a:off x="127000" y="88900"/>
                <a:ext cx="1291804" cy="130695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336" name="image09.png" descr="image09.png"/>
              <p:cNvPicPr>
                <a:picLocks noChangeAspect="0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0" y="0"/>
                <a:ext cx="1545804" cy="1637152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40" name="Arrow"/>
          <p:cNvSpPr/>
          <p:nvPr/>
        </p:nvSpPr>
        <p:spPr>
          <a:xfrm>
            <a:off x="15117178" y="4447139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41" name="Line"/>
          <p:cNvSpPr/>
          <p:nvPr/>
        </p:nvSpPr>
        <p:spPr>
          <a:xfrm>
            <a:off x="4162235" y="4281415"/>
            <a:ext cx="5112737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42" name="PR Opened/Merged"/>
          <p:cNvSpPr/>
          <p:nvPr/>
        </p:nvSpPr>
        <p:spPr>
          <a:xfrm>
            <a:off x="4162235" y="3112185"/>
            <a:ext cx="468731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PR Opened/Merged</a:t>
            </a:r>
          </a:p>
        </p:txBody>
      </p:sp>
      <p:sp>
        <p:nvSpPr>
          <p:cNvPr id="343" name="{…"/>
          <p:cNvSpPr/>
          <p:nvPr/>
        </p:nvSpPr>
        <p:spPr>
          <a:xfrm>
            <a:off x="3906377" y="4746516"/>
            <a:ext cx="5624454" cy="2837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{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  repo : quiz.git,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  commit: 53323d</a:t>
            </a:r>
          </a:p>
          <a:p>
            <a:pPr algn="l">
              <a:defRPr sz="40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  <p:sp>
        <p:nvSpPr>
          <p:cNvPr id="344" name="$ run.sh \…"/>
          <p:cNvSpPr/>
          <p:nvPr/>
        </p:nvSpPr>
        <p:spPr>
          <a:xfrm>
            <a:off x="16928090" y="3112185"/>
            <a:ext cx="6925004" cy="2471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rPr b="1">
                <a:solidFill>
                  <a:srgbClr val="63A35C"/>
                </a:solidFill>
              </a:rPr>
              <a:t>$</a:t>
            </a:r>
            <a:r>
              <a:rPr b="1"/>
              <a:t> </a:t>
            </a:r>
            <a:r>
              <a:t>run.sh \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-repo</a:t>
            </a:r>
            <a:r>
              <a:t> quiz.git \</a:t>
            </a:r>
          </a:p>
          <a:p>
            <a:pPr algn="l">
              <a:defRPr sz="4400">
                <a:latin typeface="Courier"/>
                <a:ea typeface="Courier"/>
                <a:cs typeface="Courier"/>
                <a:sym typeface="Courier"/>
              </a:defRPr>
            </a:pPr>
            <a:r>
              <a:t>    </a:t>
            </a:r>
            <a:r>
              <a:rPr b="1"/>
              <a:t>-commit</a:t>
            </a:r>
            <a:r>
              <a:t> 53323d</a:t>
            </a:r>
          </a:p>
        </p:txBody>
      </p:sp>
      <p:sp>
        <p:nvSpPr>
          <p:cNvPr id="345" name="Quiz App: 53323d"/>
          <p:cNvSpPr/>
          <p:nvPr/>
        </p:nvSpPr>
        <p:spPr>
          <a:xfrm>
            <a:off x="18258262" y="8067464"/>
            <a:ext cx="426466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Quiz App: 53323d</a:t>
            </a:r>
          </a:p>
        </p:txBody>
      </p:sp>
      <p:sp>
        <p:nvSpPr>
          <p:cNvPr id="346" name="Rounded Rectangle"/>
          <p:cNvSpPr/>
          <p:nvPr/>
        </p:nvSpPr>
        <p:spPr>
          <a:xfrm>
            <a:off x="18240742" y="7483496"/>
            <a:ext cx="4299701" cy="1879138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347" name="image12.png" descr="image1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041964" y="8518430"/>
            <a:ext cx="2220553" cy="2187999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Arrow"/>
          <p:cNvSpPr/>
          <p:nvPr/>
        </p:nvSpPr>
        <p:spPr>
          <a:xfrm rot="5400416">
            <a:off x="19759979" y="6046325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352" name="Group"/>
          <p:cNvGrpSpPr/>
          <p:nvPr/>
        </p:nvGrpSpPr>
        <p:grpSpPr>
          <a:xfrm>
            <a:off x="2300650" y="5922523"/>
            <a:ext cx="9433296" cy="3821312"/>
            <a:chOff x="0" y="0"/>
            <a:chExt cx="9433294" cy="3821310"/>
          </a:xfrm>
        </p:grpSpPr>
        <p:sp>
          <p:nvSpPr>
            <p:cNvPr id="349" name="Line"/>
            <p:cNvSpPr/>
            <p:nvPr/>
          </p:nvSpPr>
          <p:spPr>
            <a:xfrm flipV="1">
              <a:off x="30294" y="-1"/>
              <a:ext cx="1" cy="3821312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50" name="Line"/>
            <p:cNvSpPr/>
            <p:nvPr/>
          </p:nvSpPr>
          <p:spPr>
            <a:xfrm flipV="1">
              <a:off x="9393453" y="910282"/>
              <a:ext cx="1" cy="290135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  <p:sp>
          <p:nvSpPr>
            <p:cNvPr id="351" name="Line"/>
            <p:cNvSpPr/>
            <p:nvPr/>
          </p:nvSpPr>
          <p:spPr>
            <a:xfrm flipH="1" flipV="1">
              <a:off x="-1" y="3767153"/>
              <a:ext cx="9433296" cy="1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</a:p>
          </p:txBody>
        </p:sp>
      </p:grpSp>
      <p:sp>
        <p:nvSpPr>
          <p:cNvPr id="353" name="Build Success…"/>
          <p:cNvSpPr/>
          <p:nvPr/>
        </p:nvSpPr>
        <p:spPr>
          <a:xfrm>
            <a:off x="4716931" y="9797217"/>
            <a:ext cx="350215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000"/>
            </a:pPr>
            <a:r>
              <a:t>Build Success</a:t>
            </a:r>
          </a:p>
          <a:p>
            <a:pPr>
              <a:defRPr sz="4000"/>
            </a:pPr>
            <a:r>
              <a:t>Build Failure</a:t>
            </a:r>
          </a:p>
        </p:txBody>
      </p:sp>
      <p:sp>
        <p:nvSpPr>
          <p:cNvPr id="354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How do we deploy to Azure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 we deploy to Azure?</a:t>
            </a:r>
          </a:p>
        </p:txBody>
      </p:sp>
      <p:sp>
        <p:nvSpPr>
          <p:cNvPr id="357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Docker in Azure state of the ar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in Azure state of the art</a:t>
            </a:r>
          </a:p>
        </p:txBody>
      </p:sp>
      <p:sp>
        <p:nvSpPr>
          <p:cNvPr id="360" name="ACS and ACS Engine  https://github.com/Azure/acs-engine…"/>
          <p:cNvSpPr/>
          <p:nvPr>
            <p:ph type="body" sz="half" idx="1"/>
          </p:nvPr>
        </p:nvSpPr>
        <p:spPr>
          <a:xfrm>
            <a:off x="3757409" y="4593053"/>
            <a:ext cx="16869182" cy="6511094"/>
          </a:xfrm>
          <a:prstGeom prst="rect">
            <a:avLst/>
          </a:prstGeom>
        </p:spPr>
        <p:txBody>
          <a:bodyPr/>
          <a:lstStyle/>
          <a:p>
            <a:pPr marL="552450" indent="-552450" defTabSz="718184">
              <a:spcBef>
                <a:spcPts val="5100"/>
              </a:spcBef>
              <a:defRPr sz="5568"/>
            </a:pPr>
            <a:r>
              <a: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ACS and ACS Engine </a:t>
            </a:r>
            <a:br/>
            <a:r>
              <a:rPr u="sng">
                <a:hlinkClick r:id="rId3" invalidUrl="" action="" tgtFrame="" tooltip="" history="1" highlightClick="0" endSnd="0"/>
              </a:rPr>
              <a:t>https://github.com/Azure/acs-engine</a:t>
            </a:r>
          </a:p>
          <a:p>
            <a:pPr marL="552450" indent="-552450" defTabSz="718184">
              <a:spcBef>
                <a:spcPts val="5100"/>
              </a:spcBef>
              <a:defRPr sz="5568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Docker for Azure project </a:t>
            </a:r>
            <a:br/>
            <a:r>
              <a:rPr u="sng">
                <a:hlinkClick r:id="rId4" invalidUrl="" action="" tgtFrame="" tooltip="" history="1" highlightClick="0" endSnd="0"/>
              </a:rPr>
              <a:t>https://docs.docker.com/docker-for-azure</a:t>
            </a:r>
          </a:p>
          <a:p>
            <a:pPr marL="552450" indent="-552450" defTabSz="718184">
              <a:spcBef>
                <a:spcPts val="5100"/>
              </a:spcBef>
              <a:defRPr sz="5568"/>
            </a:pPr>
            <a:r>
              <a: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rPr>
              <a:t>Docker VM Extension for Microsoft Azure</a:t>
            </a:r>
            <a:br>
              <a:rPr b="1">
                <a:latin typeface="Helvetica"/>
                <a:ea typeface="Helvetica"/>
                <a:cs typeface="Helvetica"/>
                <a:sym typeface="Helvetica"/>
              </a:rPr>
            </a:br>
            <a:r>
              <a:rPr>
                <a:hlinkClick r:id="rId5" invalidUrl="" action="" tgtFrame="" tooltip="" history="1" highlightClick="0" endSnd="0"/>
              </a:rPr>
              <a:t>https://github.com/Azure/azure-docker-extension</a:t>
            </a:r>
          </a:p>
        </p:txBody>
      </p:sp>
      <p:sp>
        <p:nvSpPr>
          <p:cNvPr id="361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Application Structure…"/>
          <p:cNvSpPr/>
          <p:nvPr>
            <p:ph type="title"/>
          </p:nvPr>
        </p:nvSpPr>
        <p:spPr>
          <a:xfrm>
            <a:off x="1778000" y="3862349"/>
            <a:ext cx="20828000" cy="5991302"/>
          </a:xfrm>
          <a:prstGeom prst="rect">
            <a:avLst/>
          </a:prstGeom>
        </p:spPr>
        <p:txBody>
          <a:bodyPr/>
          <a:lstStyle/>
          <a:p>
            <a:pPr/>
            <a:r>
              <a:t>Application Structure</a:t>
            </a:r>
          </a:p>
          <a:p>
            <a:pPr/>
            <a:r>
              <a:t>with built-in CI/CD</a:t>
            </a:r>
          </a:p>
          <a:p>
            <a:pPr/>
            <a:r>
              <a:t>hosted on Azure</a:t>
            </a:r>
          </a:p>
        </p:txBody>
      </p:sp>
      <p:sp>
        <p:nvSpPr>
          <p:cNvPr id="366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ounded Rectangle"/>
          <p:cNvSpPr/>
          <p:nvPr/>
        </p:nvSpPr>
        <p:spPr>
          <a:xfrm>
            <a:off x="19063845" y="8670101"/>
            <a:ext cx="2893642" cy="1010481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69" name="EventStore"/>
          <p:cNvSpPr/>
          <p:nvPr/>
        </p:nvSpPr>
        <p:spPr>
          <a:xfrm>
            <a:off x="19229997" y="8819741"/>
            <a:ext cx="256133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EventStore</a:t>
            </a:r>
          </a:p>
        </p:txBody>
      </p:sp>
      <p:grpSp>
        <p:nvGrpSpPr>
          <p:cNvPr id="372" name="image01.png"/>
          <p:cNvGrpSpPr/>
          <p:nvPr/>
        </p:nvGrpSpPr>
        <p:grpSpPr>
          <a:xfrm>
            <a:off x="21353783" y="9606614"/>
            <a:ext cx="1136662" cy="1212862"/>
            <a:chOff x="0" y="0"/>
            <a:chExt cx="1136661" cy="1212861"/>
          </a:xfrm>
        </p:grpSpPr>
        <p:pic>
          <p:nvPicPr>
            <p:cNvPr id="371" name="image01.png" descr="image0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882662" cy="8826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0" name="image01.png" descr="image01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36662" cy="1212862"/>
            </a:xfrm>
            <a:prstGeom prst="rect">
              <a:avLst/>
            </a:prstGeom>
            <a:effectLst/>
          </p:spPr>
        </p:pic>
      </p:grpSp>
      <p:sp>
        <p:nvSpPr>
          <p:cNvPr id="373" name="quiz-result"/>
          <p:cNvSpPr/>
          <p:nvPr/>
        </p:nvSpPr>
        <p:spPr>
          <a:xfrm>
            <a:off x="16774989" y="7253293"/>
            <a:ext cx="247599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quiz-result</a:t>
            </a:r>
          </a:p>
        </p:txBody>
      </p:sp>
      <p:sp>
        <p:nvSpPr>
          <p:cNvPr id="374" name="Rounded Rectangle"/>
          <p:cNvSpPr/>
          <p:nvPr/>
        </p:nvSpPr>
        <p:spPr>
          <a:xfrm>
            <a:off x="16566165" y="7103653"/>
            <a:ext cx="2893641" cy="1010481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377" name="image03.png"/>
          <p:cNvGrpSpPr/>
          <p:nvPr/>
        </p:nvGrpSpPr>
        <p:grpSpPr>
          <a:xfrm>
            <a:off x="17444656" y="8081919"/>
            <a:ext cx="1136662" cy="1212862"/>
            <a:chOff x="0" y="0"/>
            <a:chExt cx="1136661" cy="1212861"/>
          </a:xfrm>
        </p:grpSpPr>
        <p:pic>
          <p:nvPicPr>
            <p:cNvPr id="376" name="image03.png" descr="image0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882662" cy="8826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5" name="image03.png" descr="image03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36662" cy="1212862"/>
            </a:xfrm>
            <a:prstGeom prst="rect">
              <a:avLst/>
            </a:prstGeom>
            <a:effectLst/>
          </p:spPr>
        </p:pic>
      </p:grpSp>
      <p:sp>
        <p:nvSpPr>
          <p:cNvPr id="378" name="quiz-ui"/>
          <p:cNvSpPr/>
          <p:nvPr/>
        </p:nvSpPr>
        <p:spPr>
          <a:xfrm>
            <a:off x="14128909" y="8892463"/>
            <a:ext cx="1638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quiz-ui</a:t>
            </a:r>
          </a:p>
        </p:txBody>
      </p:sp>
      <p:pic>
        <p:nvPicPr>
          <p:cNvPr id="379" name="image00.png" descr="image0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707799" y="8691843"/>
            <a:ext cx="1112581" cy="111258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Rounded Rectangle"/>
          <p:cNvSpPr/>
          <p:nvPr/>
        </p:nvSpPr>
        <p:spPr>
          <a:xfrm>
            <a:off x="13914939" y="8742823"/>
            <a:ext cx="2893642" cy="1010481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1" name="quiz-voting"/>
          <p:cNvSpPr/>
          <p:nvPr/>
        </p:nvSpPr>
        <p:spPr>
          <a:xfrm>
            <a:off x="16699805" y="10224110"/>
            <a:ext cx="262636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quiz-voting</a:t>
            </a:r>
          </a:p>
        </p:txBody>
      </p:sp>
      <p:sp>
        <p:nvSpPr>
          <p:cNvPr id="382" name="Rounded Rectangle"/>
          <p:cNvSpPr/>
          <p:nvPr/>
        </p:nvSpPr>
        <p:spPr>
          <a:xfrm>
            <a:off x="16566165" y="10074470"/>
            <a:ext cx="2893641" cy="1010480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385" name="image03.png"/>
          <p:cNvGrpSpPr/>
          <p:nvPr/>
        </p:nvGrpSpPr>
        <p:grpSpPr>
          <a:xfrm>
            <a:off x="17444656" y="11052736"/>
            <a:ext cx="1136662" cy="1212862"/>
            <a:chOff x="0" y="0"/>
            <a:chExt cx="1136661" cy="1212861"/>
          </a:xfrm>
        </p:grpSpPr>
        <p:pic>
          <p:nvPicPr>
            <p:cNvPr id="384" name="image03.png" descr="image0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882662" cy="8826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3" name="image03.png" descr="image03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36662" cy="1212862"/>
            </a:xfrm>
            <a:prstGeom prst="rect">
              <a:avLst/>
            </a:prstGeom>
            <a:effectLst/>
          </p:spPr>
        </p:pic>
      </p:grpSp>
      <p:sp>
        <p:nvSpPr>
          <p:cNvPr id="386" name="Line"/>
          <p:cNvSpPr/>
          <p:nvPr/>
        </p:nvSpPr>
        <p:spPr>
          <a:xfrm>
            <a:off x="15150263" y="9861675"/>
            <a:ext cx="1280770" cy="72968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7" name="Line"/>
          <p:cNvSpPr/>
          <p:nvPr/>
        </p:nvSpPr>
        <p:spPr>
          <a:xfrm flipH="1">
            <a:off x="15150263" y="7692116"/>
            <a:ext cx="1280770" cy="72968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8" name="Line"/>
          <p:cNvSpPr/>
          <p:nvPr/>
        </p:nvSpPr>
        <p:spPr>
          <a:xfrm flipH="1" flipV="1">
            <a:off x="19594938" y="7692116"/>
            <a:ext cx="1280770" cy="72968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9" name="Line"/>
          <p:cNvSpPr/>
          <p:nvPr/>
        </p:nvSpPr>
        <p:spPr>
          <a:xfrm flipV="1">
            <a:off x="19621879" y="10074470"/>
            <a:ext cx="1280770" cy="72968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90" name="Rounded Rectangle"/>
          <p:cNvSpPr/>
          <p:nvPr/>
        </p:nvSpPr>
        <p:spPr>
          <a:xfrm>
            <a:off x="9971296" y="4476136"/>
            <a:ext cx="12721693" cy="8289596"/>
          </a:xfrm>
          <a:prstGeom prst="roundRect">
            <a:avLst>
              <a:gd name="adj" fmla="val 5127"/>
            </a:avLst>
          </a:prstGeom>
          <a:ln w="635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391" name="image15.png" descr="image1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754458" y="2931468"/>
            <a:ext cx="3255294" cy="2710518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visualizer"/>
          <p:cNvSpPr/>
          <p:nvPr/>
        </p:nvSpPr>
        <p:spPr>
          <a:xfrm>
            <a:off x="11213591" y="11619026"/>
            <a:ext cx="223113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visualizer</a:t>
            </a:r>
          </a:p>
        </p:txBody>
      </p:sp>
      <p:sp>
        <p:nvSpPr>
          <p:cNvPr id="393" name="Rounded Rectangle"/>
          <p:cNvSpPr/>
          <p:nvPr/>
        </p:nvSpPr>
        <p:spPr>
          <a:xfrm>
            <a:off x="10882338" y="11469386"/>
            <a:ext cx="2893642" cy="1010481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94" name="portainer"/>
          <p:cNvSpPr/>
          <p:nvPr/>
        </p:nvSpPr>
        <p:spPr>
          <a:xfrm>
            <a:off x="10801484" y="10602197"/>
            <a:ext cx="215595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portainer</a:t>
            </a:r>
          </a:p>
        </p:txBody>
      </p:sp>
      <p:sp>
        <p:nvSpPr>
          <p:cNvPr id="395" name="Rounded Rectangle"/>
          <p:cNvSpPr/>
          <p:nvPr/>
        </p:nvSpPr>
        <p:spPr>
          <a:xfrm>
            <a:off x="10432640" y="10452557"/>
            <a:ext cx="2893642" cy="1010480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96" name="awesome-ci"/>
          <p:cNvSpPr/>
          <p:nvPr/>
        </p:nvSpPr>
        <p:spPr>
          <a:xfrm>
            <a:off x="10403335" y="5504360"/>
            <a:ext cx="3208921" cy="80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awesome-ci</a:t>
            </a:r>
          </a:p>
        </p:txBody>
      </p:sp>
      <p:sp>
        <p:nvSpPr>
          <p:cNvPr id="397" name="Rounded Rectangle"/>
          <p:cNvSpPr/>
          <p:nvPr/>
        </p:nvSpPr>
        <p:spPr>
          <a:xfrm>
            <a:off x="10380149" y="5336018"/>
            <a:ext cx="3255293" cy="1136772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400" name="image09.png"/>
          <p:cNvGrpSpPr/>
          <p:nvPr/>
        </p:nvGrpSpPr>
        <p:grpSpPr>
          <a:xfrm>
            <a:off x="11482184" y="6410122"/>
            <a:ext cx="1051223" cy="1136772"/>
            <a:chOff x="0" y="0"/>
            <a:chExt cx="1051222" cy="1136770"/>
          </a:xfrm>
        </p:grpSpPr>
        <p:pic>
          <p:nvPicPr>
            <p:cNvPr id="399" name="image09.png" descr="image09.png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14555" t="16312" r="14822" b="12236"/>
            <a:stretch>
              <a:fillRect/>
            </a:stretch>
          </p:blipFill>
          <p:spPr>
            <a:xfrm>
              <a:off x="127000" y="88900"/>
              <a:ext cx="797223" cy="80657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8" name="image09.png" descr="image09.png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" y="0"/>
              <a:ext cx="1051224" cy="1136771"/>
            </a:xfrm>
            <a:prstGeom prst="rect">
              <a:avLst/>
            </a:prstGeom>
            <a:effectLst/>
          </p:spPr>
        </p:pic>
      </p:grpSp>
      <p:pic>
        <p:nvPicPr>
          <p:cNvPr id="401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rcRect l="9360" t="9360" r="9360" b="9360"/>
          <a:stretch>
            <a:fillRect/>
          </a:stretch>
        </p:blipFill>
        <p:spPr>
          <a:xfrm>
            <a:off x="19356861" y="5129018"/>
            <a:ext cx="1293543" cy="1417724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registry"/>
          <p:cNvSpPr/>
          <p:nvPr/>
        </p:nvSpPr>
        <p:spPr>
          <a:xfrm>
            <a:off x="17246710" y="5441592"/>
            <a:ext cx="2014058" cy="792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/>
            </a:lvl1pPr>
          </a:lstStyle>
          <a:p>
            <a:pPr/>
            <a:r>
              <a:t>registry</a:t>
            </a:r>
          </a:p>
        </p:txBody>
      </p:sp>
      <p:sp>
        <p:nvSpPr>
          <p:cNvPr id="403" name="Rounded Rectangle"/>
          <p:cNvSpPr/>
          <p:nvPr/>
        </p:nvSpPr>
        <p:spPr>
          <a:xfrm>
            <a:off x="17101667" y="5037198"/>
            <a:ext cx="3645025" cy="1601278"/>
          </a:xfrm>
          <a:prstGeom prst="roundRect">
            <a:avLst>
              <a:gd name="adj" fmla="val 7129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4" name="Rounded Rectangle"/>
          <p:cNvSpPr/>
          <p:nvPr/>
        </p:nvSpPr>
        <p:spPr>
          <a:xfrm>
            <a:off x="6904665" y="2482120"/>
            <a:ext cx="16996536" cy="10732960"/>
          </a:xfrm>
          <a:prstGeom prst="roundRect">
            <a:avLst>
              <a:gd name="adj" fmla="val 4168"/>
            </a:avLst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05" name="Quiz app with built-in CI/CD architecture in Azure"/>
          <p:cNvSpPr/>
          <p:nvPr>
            <p:ph type="title"/>
          </p:nvPr>
        </p:nvSpPr>
        <p:spPr>
          <a:xfrm>
            <a:off x="1689100" y="551903"/>
            <a:ext cx="21005800" cy="1637153"/>
          </a:xfrm>
          <a:prstGeom prst="rect">
            <a:avLst/>
          </a:prstGeom>
        </p:spPr>
        <p:txBody>
          <a:bodyPr/>
          <a:lstStyle>
            <a:lvl1pPr defTabSz="544830">
              <a:defRPr sz="7392"/>
            </a:lvl1pPr>
          </a:lstStyle>
          <a:p>
            <a:pPr/>
            <a:r>
              <a:t>Quiz app with built-in CI/CD architecture in Azure</a:t>
            </a:r>
          </a:p>
        </p:txBody>
      </p:sp>
      <p:pic>
        <p:nvPicPr>
          <p:cNvPr id="406" name="image13.png" descr="image13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876064" y="3158251"/>
            <a:ext cx="2798786" cy="1208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11.png" descr="image11.png"/>
          <p:cNvPicPr>
            <a:picLocks noChangeAspect="1"/>
          </p:cNvPicPr>
          <p:nvPr/>
        </p:nvPicPr>
        <p:blipFill>
          <a:blip r:embed="rId12">
            <a:extLst/>
          </a:blip>
          <a:srcRect l="21504" t="0" r="21504" b="0"/>
          <a:stretch>
            <a:fillRect/>
          </a:stretch>
        </p:blipFill>
        <p:spPr>
          <a:xfrm>
            <a:off x="5862329" y="6900267"/>
            <a:ext cx="2058826" cy="1896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14.png" descr="image14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15456" y="10274757"/>
            <a:ext cx="5052172" cy="1010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image08.png" descr="image08.png"/>
          <p:cNvPicPr>
            <a:picLocks noChangeAspect="1"/>
          </p:cNvPicPr>
          <p:nvPr/>
        </p:nvPicPr>
        <p:blipFill>
          <a:blip r:embed="rId14">
            <a:extLst/>
          </a:blip>
          <a:srcRect l="7996" t="8597" r="7996" b="8597"/>
          <a:stretch>
            <a:fillRect/>
          </a:stretch>
        </p:blipFill>
        <p:spPr>
          <a:xfrm>
            <a:off x="257604" y="4287404"/>
            <a:ext cx="3145894" cy="3100866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>
            <a:off x="3496989" y="5955114"/>
            <a:ext cx="6789669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11" name="Line"/>
          <p:cNvSpPr/>
          <p:nvPr/>
        </p:nvSpPr>
        <p:spPr>
          <a:xfrm flipV="1">
            <a:off x="5511084" y="9148537"/>
            <a:ext cx="8269922" cy="1466920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12" name="Line"/>
          <p:cNvSpPr/>
          <p:nvPr/>
        </p:nvSpPr>
        <p:spPr>
          <a:xfrm>
            <a:off x="5506588" y="10870495"/>
            <a:ext cx="4787092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413" name="image10.png" descr="image10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4346899" y="1954335"/>
            <a:ext cx="3612484" cy="238426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ounded Rectangle"/>
          <p:cNvSpPr/>
          <p:nvPr/>
        </p:nvSpPr>
        <p:spPr>
          <a:xfrm>
            <a:off x="19318250" y="9271958"/>
            <a:ext cx="2893641" cy="1010481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19" name="EventStore"/>
          <p:cNvSpPr/>
          <p:nvPr/>
        </p:nvSpPr>
        <p:spPr>
          <a:xfrm>
            <a:off x="19484402" y="9421598"/>
            <a:ext cx="256133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EventStore</a:t>
            </a:r>
          </a:p>
        </p:txBody>
      </p:sp>
      <p:grpSp>
        <p:nvGrpSpPr>
          <p:cNvPr id="422" name="image01.png"/>
          <p:cNvGrpSpPr/>
          <p:nvPr/>
        </p:nvGrpSpPr>
        <p:grpSpPr>
          <a:xfrm>
            <a:off x="21608188" y="10208471"/>
            <a:ext cx="1136662" cy="1212862"/>
            <a:chOff x="0" y="0"/>
            <a:chExt cx="1136661" cy="1212861"/>
          </a:xfrm>
        </p:grpSpPr>
        <p:pic>
          <p:nvPicPr>
            <p:cNvPr id="421" name="image01.png" descr="image0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882662" cy="8826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0" name="image01.png" descr="image01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36662" cy="1212862"/>
            </a:xfrm>
            <a:prstGeom prst="rect">
              <a:avLst/>
            </a:prstGeom>
            <a:effectLst/>
          </p:spPr>
        </p:pic>
      </p:grpSp>
      <p:sp>
        <p:nvSpPr>
          <p:cNvPr id="423" name="quiz-result"/>
          <p:cNvSpPr/>
          <p:nvPr/>
        </p:nvSpPr>
        <p:spPr>
          <a:xfrm>
            <a:off x="17029394" y="7855150"/>
            <a:ext cx="247599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quiz-result</a:t>
            </a:r>
          </a:p>
        </p:txBody>
      </p:sp>
      <p:sp>
        <p:nvSpPr>
          <p:cNvPr id="424" name="Rounded Rectangle"/>
          <p:cNvSpPr/>
          <p:nvPr/>
        </p:nvSpPr>
        <p:spPr>
          <a:xfrm>
            <a:off x="16820570" y="7705511"/>
            <a:ext cx="2893641" cy="1010480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427" name="image03.png"/>
          <p:cNvGrpSpPr/>
          <p:nvPr/>
        </p:nvGrpSpPr>
        <p:grpSpPr>
          <a:xfrm>
            <a:off x="17699060" y="8683776"/>
            <a:ext cx="1136662" cy="1212862"/>
            <a:chOff x="0" y="0"/>
            <a:chExt cx="1136661" cy="1212861"/>
          </a:xfrm>
        </p:grpSpPr>
        <p:pic>
          <p:nvPicPr>
            <p:cNvPr id="426" name="image03.png" descr="image0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882662" cy="8826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5" name="image03.png" descr="image03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36662" cy="1212862"/>
            </a:xfrm>
            <a:prstGeom prst="rect">
              <a:avLst/>
            </a:prstGeom>
            <a:effectLst/>
          </p:spPr>
        </p:pic>
      </p:grpSp>
      <p:sp>
        <p:nvSpPr>
          <p:cNvPr id="428" name="quiz-ui"/>
          <p:cNvSpPr/>
          <p:nvPr/>
        </p:nvSpPr>
        <p:spPr>
          <a:xfrm>
            <a:off x="14383314" y="9494320"/>
            <a:ext cx="163830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quiz-ui</a:t>
            </a:r>
          </a:p>
        </p:txBody>
      </p:sp>
      <p:pic>
        <p:nvPicPr>
          <p:cNvPr id="429" name="image00.png" descr="image0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962203" y="9293700"/>
            <a:ext cx="1112582" cy="111258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Rounded Rectangle"/>
          <p:cNvSpPr/>
          <p:nvPr/>
        </p:nvSpPr>
        <p:spPr>
          <a:xfrm>
            <a:off x="14169344" y="9344680"/>
            <a:ext cx="2893641" cy="1010481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1" name="quiz-voting"/>
          <p:cNvSpPr/>
          <p:nvPr/>
        </p:nvSpPr>
        <p:spPr>
          <a:xfrm>
            <a:off x="16954210" y="10825967"/>
            <a:ext cx="2626361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/>
            </a:lvl1pPr>
          </a:lstStyle>
          <a:p>
            <a:pPr/>
            <a:r>
              <a:t>quiz-voting</a:t>
            </a:r>
          </a:p>
        </p:txBody>
      </p:sp>
      <p:sp>
        <p:nvSpPr>
          <p:cNvPr id="432" name="Rounded Rectangle"/>
          <p:cNvSpPr/>
          <p:nvPr/>
        </p:nvSpPr>
        <p:spPr>
          <a:xfrm>
            <a:off x="16820570" y="10676327"/>
            <a:ext cx="2893641" cy="1010480"/>
          </a:xfrm>
          <a:prstGeom prst="roundRect">
            <a:avLst>
              <a:gd name="adj" fmla="val 10138"/>
            </a:avLst>
          </a:prstGeom>
          <a:ln w="635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435" name="image03.png"/>
          <p:cNvGrpSpPr/>
          <p:nvPr/>
        </p:nvGrpSpPr>
        <p:grpSpPr>
          <a:xfrm>
            <a:off x="17699060" y="11654593"/>
            <a:ext cx="1136662" cy="1212862"/>
            <a:chOff x="0" y="0"/>
            <a:chExt cx="1136661" cy="1212861"/>
          </a:xfrm>
        </p:grpSpPr>
        <p:pic>
          <p:nvPicPr>
            <p:cNvPr id="434" name="image03.png" descr="image03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882662" cy="8826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33" name="image03.png" descr="image03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136662" cy="1212862"/>
            </a:xfrm>
            <a:prstGeom prst="rect">
              <a:avLst/>
            </a:prstGeom>
            <a:effectLst/>
          </p:spPr>
        </p:pic>
      </p:grpSp>
      <p:sp>
        <p:nvSpPr>
          <p:cNvPr id="436" name="Line"/>
          <p:cNvSpPr/>
          <p:nvPr/>
        </p:nvSpPr>
        <p:spPr>
          <a:xfrm>
            <a:off x="15404668" y="10463532"/>
            <a:ext cx="1280770" cy="72968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7" name="Line"/>
          <p:cNvSpPr/>
          <p:nvPr/>
        </p:nvSpPr>
        <p:spPr>
          <a:xfrm flipH="1">
            <a:off x="15404668" y="8293973"/>
            <a:ext cx="1280770" cy="72968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8" name="Line"/>
          <p:cNvSpPr/>
          <p:nvPr/>
        </p:nvSpPr>
        <p:spPr>
          <a:xfrm flipH="1" flipV="1">
            <a:off x="19849342" y="8293973"/>
            <a:ext cx="1280770" cy="72968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39" name="Line"/>
          <p:cNvSpPr/>
          <p:nvPr/>
        </p:nvSpPr>
        <p:spPr>
          <a:xfrm flipV="1">
            <a:off x="19876283" y="10676327"/>
            <a:ext cx="1280770" cy="72968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0" name="Rounded Rectangle"/>
          <p:cNvSpPr/>
          <p:nvPr/>
        </p:nvSpPr>
        <p:spPr>
          <a:xfrm>
            <a:off x="13947339" y="7321468"/>
            <a:ext cx="9000055" cy="5708814"/>
          </a:xfrm>
          <a:prstGeom prst="roundRect">
            <a:avLst>
              <a:gd name="adj" fmla="val 7444"/>
            </a:avLst>
          </a:prstGeom>
          <a:ln w="635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1" name="Rounded Rectangle"/>
          <p:cNvSpPr/>
          <p:nvPr/>
        </p:nvSpPr>
        <p:spPr>
          <a:xfrm>
            <a:off x="6904665" y="2482120"/>
            <a:ext cx="16996536" cy="10732960"/>
          </a:xfrm>
          <a:prstGeom prst="roundRect">
            <a:avLst>
              <a:gd name="adj" fmla="val 4168"/>
            </a:avLst>
          </a:prstGeom>
          <a:ln w="635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42" name="Quiz app with built-in CI/CD architecture in Azure"/>
          <p:cNvSpPr/>
          <p:nvPr>
            <p:ph type="title"/>
          </p:nvPr>
        </p:nvSpPr>
        <p:spPr>
          <a:xfrm>
            <a:off x="1689100" y="551903"/>
            <a:ext cx="21005800" cy="1637153"/>
          </a:xfrm>
          <a:prstGeom prst="rect">
            <a:avLst/>
          </a:prstGeom>
        </p:spPr>
        <p:txBody>
          <a:bodyPr/>
          <a:lstStyle>
            <a:lvl1pPr defTabSz="544830">
              <a:defRPr sz="7392"/>
            </a:lvl1pPr>
          </a:lstStyle>
          <a:p>
            <a:pPr/>
            <a:r>
              <a:t>Quiz app with built-in CI/CD architecture in Azure</a:t>
            </a:r>
          </a:p>
        </p:txBody>
      </p:sp>
      <p:pic>
        <p:nvPicPr>
          <p:cNvPr id="443" name="image11.png" descr="image11.png"/>
          <p:cNvPicPr>
            <a:picLocks noChangeAspect="1"/>
          </p:cNvPicPr>
          <p:nvPr/>
        </p:nvPicPr>
        <p:blipFill>
          <a:blip r:embed="rId7">
            <a:extLst/>
          </a:blip>
          <a:srcRect l="21504" t="0" r="21504" b="0"/>
          <a:stretch>
            <a:fillRect/>
          </a:stretch>
        </p:blipFill>
        <p:spPr>
          <a:xfrm>
            <a:off x="13152695" y="10019152"/>
            <a:ext cx="1294859" cy="119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image14.png" descr="image14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5456" y="10110216"/>
            <a:ext cx="5052172" cy="1010481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Line"/>
          <p:cNvSpPr/>
          <p:nvPr/>
        </p:nvSpPr>
        <p:spPr>
          <a:xfrm>
            <a:off x="5511084" y="10650360"/>
            <a:ext cx="7498156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446" name="image10.png" descr="image10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346899" y="1954335"/>
            <a:ext cx="3612484" cy="2384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941513" y="5901507"/>
            <a:ext cx="34290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asted-image.tiff" descr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156822" y="2591741"/>
            <a:ext cx="6564104" cy="3446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9" name="pasted-image.tiff" descr="pasted-image.tif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361689" y="6440580"/>
            <a:ext cx="6190758" cy="3540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pasted-image.tiff" descr="pasted-image.tif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048342" y="2682526"/>
            <a:ext cx="5803705" cy="3264584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ithub.com/netcorebcn/quiz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github.com/netcorebcn/quiz</a:t>
            </a:r>
          </a:p>
        </p:txBody>
      </p:sp>
      <p:sp>
        <p:nvSpPr>
          <p:cNvPr id="456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hanks!…"/>
          <p:cNvSpPr/>
          <p:nvPr>
            <p:ph type="title"/>
          </p:nvPr>
        </p:nvSpPr>
        <p:spPr>
          <a:xfrm>
            <a:off x="1778000" y="1610864"/>
            <a:ext cx="20828000" cy="4648201"/>
          </a:xfrm>
          <a:prstGeom prst="rect">
            <a:avLst/>
          </a:prstGeom>
        </p:spPr>
        <p:txBody>
          <a:bodyPr/>
          <a:lstStyle/>
          <a:p>
            <a:pPr/>
            <a:r>
              <a:t>Thanks!</a:t>
            </a:r>
          </a:p>
          <a:p>
            <a:pPr/>
            <a:r>
              <a:t>Questions?</a:t>
            </a:r>
          </a:p>
        </p:txBody>
      </p:sp>
      <p:pic>
        <p:nvPicPr>
          <p:cNvPr id="459" name="netcorebcn_hor.png" descr="netcorebcn_hor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239323" y="6562576"/>
            <a:ext cx="7905481" cy="2875223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netcorebcn.group"/>
          <p:cNvSpPr/>
          <p:nvPr/>
        </p:nvSpPr>
        <p:spPr>
          <a:xfrm>
            <a:off x="5767963" y="9528266"/>
            <a:ext cx="1284807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7200" u="sng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netcorebcn.group</a:t>
            </a:r>
          </a:p>
        </p:txBody>
      </p:sp>
      <p:sp>
        <p:nvSpPr>
          <p:cNvPr id="461" name="@netcorebcn"/>
          <p:cNvSpPr/>
          <p:nvPr/>
        </p:nvSpPr>
        <p:spPr>
          <a:xfrm>
            <a:off x="9707661" y="10922587"/>
            <a:ext cx="550560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Who we are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we are?</a:t>
            </a:r>
          </a:p>
        </p:txBody>
      </p:sp>
      <p:pic>
        <p:nvPicPr>
          <p:cNvPr id="137" name="netcorebcn_hor.png" descr="netcorebcn_hor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643165" y="4162036"/>
            <a:ext cx="13097527" cy="476356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@netcorebcn"/>
          <p:cNvSpPr/>
          <p:nvPr/>
        </p:nvSpPr>
        <p:spPr>
          <a:xfrm>
            <a:off x="9439198" y="10483284"/>
            <a:ext cx="550560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/>
            <a:r>
              <a:t>@netcorebcn</a:t>
            </a:r>
          </a:p>
        </p:txBody>
      </p:sp>
      <p:sp>
        <p:nvSpPr>
          <p:cNvPr id="139" name="netcorebcn.group"/>
          <p:cNvSpPr/>
          <p:nvPr/>
        </p:nvSpPr>
        <p:spPr>
          <a:xfrm>
            <a:off x="5780663" y="9134566"/>
            <a:ext cx="1284807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7200" u="sng">
                <a:solidFill>
                  <a:srgbClr val="535353"/>
                </a:solidFill>
                <a:latin typeface="Courier"/>
                <a:ea typeface="Courier"/>
                <a:cs typeface="Courier"/>
                <a:sym typeface="Courie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netcorebcn.group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o is already doing CI/CD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 is already doing CI/CD?</a:t>
            </a:r>
          </a:p>
        </p:txBody>
      </p:sp>
      <p:sp>
        <p:nvSpPr>
          <p:cNvPr id="144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re you doing devops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 you doing devops?</a:t>
            </a:r>
          </a:p>
        </p:txBody>
      </p:sp>
      <p:sp>
        <p:nvSpPr>
          <p:cNvPr id="149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How to start CI/CD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to start CI/CD?</a:t>
            </a:r>
          </a:p>
        </p:txBody>
      </p:sp>
      <p:sp>
        <p:nvSpPr>
          <p:cNvPr id="154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I/CD…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35634">
              <a:defRPr sz="12628"/>
            </a:pPr>
            <a:r>
              <a:t>CI/CD</a:t>
            </a:r>
          </a:p>
          <a:p>
            <a:pPr defTabSz="635634">
              <a:defRPr sz="8624"/>
            </a:pPr>
            <a:r>
              <a:t>is</a:t>
            </a:r>
          </a:p>
          <a:p>
            <a:pPr defTabSz="635634">
              <a:defRPr sz="8624"/>
            </a:pPr>
            <a:r>
              <a:t>Part of the development</a:t>
            </a:r>
          </a:p>
        </p:txBody>
      </p:sp>
      <p:sp>
        <p:nvSpPr>
          <p:cNvPr id="157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at tools do you have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tools do you have?</a:t>
            </a:r>
          </a:p>
        </p:txBody>
      </p:sp>
      <p:sp>
        <p:nvSpPr>
          <p:cNvPr id="162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What tools do you have?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tools do you have?</a:t>
            </a:r>
          </a:p>
        </p:txBody>
      </p:sp>
      <p:sp>
        <p:nvSpPr>
          <p:cNvPr id="165" name="dotnet cli…"/>
          <p:cNvSpPr/>
          <p:nvPr>
            <p:ph type="body" sz="half" idx="1"/>
          </p:nvPr>
        </p:nvSpPr>
        <p:spPr>
          <a:xfrm>
            <a:off x="5289208" y="3244850"/>
            <a:ext cx="13805584" cy="9207500"/>
          </a:xfrm>
          <a:prstGeom prst="rect">
            <a:avLst/>
          </a:prstGeom>
        </p:spPr>
        <p:txBody>
          <a:bodyPr/>
          <a:lstStyle/>
          <a:p>
            <a:pPr>
              <a:defRPr sz="6400"/>
            </a:pPr>
            <a:r>
              <a:t>dotnet cli</a:t>
            </a:r>
          </a:p>
          <a:p>
            <a:pPr>
              <a:defRPr sz="6400"/>
            </a:pPr>
            <a:r>
              <a:t>docker cli</a:t>
            </a:r>
          </a:p>
          <a:p>
            <a:pPr>
              <a:defRPr sz="6400"/>
            </a:pPr>
            <a:r>
              <a:t>bash</a:t>
            </a:r>
          </a:p>
          <a:p>
            <a:pPr>
              <a:defRPr sz="6400"/>
            </a:pPr>
            <a:r>
              <a:t>nodejs</a:t>
            </a:r>
          </a:p>
          <a:p>
            <a:pPr>
              <a:defRPr sz="6400"/>
            </a:pPr>
            <a:r>
              <a:t>vscode with C# plugin (Omnisharp)</a:t>
            </a:r>
          </a:p>
        </p:txBody>
      </p:sp>
      <p:sp>
        <p:nvSpPr>
          <p:cNvPr id="166" name="@netcorebcn"/>
          <p:cNvSpPr/>
          <p:nvPr/>
        </p:nvSpPr>
        <p:spPr>
          <a:xfrm>
            <a:off x="29099" y="13168137"/>
            <a:ext cx="2360677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@netcorebcn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